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7" r:id="rId2"/>
    <p:sldId id="286" r:id="rId3"/>
    <p:sldId id="258" r:id="rId4"/>
    <p:sldId id="266" r:id="rId5"/>
    <p:sldId id="267" r:id="rId6"/>
    <p:sldId id="268" r:id="rId7"/>
    <p:sldId id="259" r:id="rId8"/>
    <p:sldId id="260" r:id="rId9"/>
    <p:sldId id="261" r:id="rId10"/>
    <p:sldId id="262" r:id="rId11"/>
    <p:sldId id="272" r:id="rId12"/>
    <p:sldId id="263" r:id="rId13"/>
    <p:sldId id="271" r:id="rId14"/>
    <p:sldId id="264" r:id="rId15"/>
    <p:sldId id="269" r:id="rId16"/>
    <p:sldId id="270" r:id="rId17"/>
    <p:sldId id="273" r:id="rId18"/>
    <p:sldId id="274" r:id="rId19"/>
    <p:sldId id="278" r:id="rId20"/>
    <p:sldId id="279" r:id="rId21"/>
    <p:sldId id="280" r:id="rId22"/>
    <p:sldId id="275" r:id="rId23"/>
    <p:sldId id="282" r:id="rId24"/>
    <p:sldId id="283" r:id="rId25"/>
    <p:sldId id="284" r:id="rId26"/>
    <p:sldId id="285"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9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80" d="100"/>
          <a:sy n="80" d="100"/>
        </p:scale>
        <p:origin x="-144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A659A2-011F-3A4B-992F-DB3102F8AB12}" type="datetimeFigureOut">
              <a:rPr lang="en-US" smtClean="0"/>
              <a:t>17/05/25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2D4350-3C6C-5449-B6B0-48033F9A3488}" type="slidenum">
              <a:rPr lang="en-US" smtClean="0"/>
              <a:t>‹#›</a:t>
            </a:fld>
            <a:endParaRPr lang="en-US"/>
          </a:p>
        </p:txBody>
      </p:sp>
    </p:spTree>
    <p:extLst>
      <p:ext uri="{BB962C8B-B14F-4D97-AF65-F5344CB8AC3E}">
        <p14:creationId xmlns:p14="http://schemas.microsoft.com/office/powerpoint/2010/main" val="19300912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CF105E0-B672-3741-9C64-2C8DEB6B714E}" type="slidenum">
              <a:rPr lang="en-US" sz="1200">
                <a:solidFill>
                  <a:srgbClr val="000000"/>
                </a:solidFill>
              </a:rPr>
              <a:pPr eaLnBrk="1" hangingPunct="1"/>
              <a:t>1</a:t>
            </a:fld>
            <a:endParaRPr lang="en-US" sz="1200">
              <a:solidFill>
                <a:srgbClr val="000000"/>
              </a:solidFill>
            </a:endParaRPr>
          </a:p>
        </p:txBody>
      </p:sp>
      <p:sp>
        <p:nvSpPr>
          <p:cNvPr id="112642"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112643"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a:lstStyle/>
          <a:p>
            <a:pPr eaLnBrk="1" hangingPunct="1">
              <a:spcBef>
                <a:spcPct val="0"/>
              </a:spcBef>
            </a:pPr>
            <a:endParaRPr lang="en-US">
              <a:latin typeface="Arial" charset="0"/>
              <a:ea typeface="ＭＳ Ｐゴシック" charset="0"/>
              <a:cs typeface="ＭＳ Ｐゴシック"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example of the phytoplankton that make their shells from calcium carbonate. The white patches you can see (this is the North Sea,</a:t>
            </a:r>
            <a:r>
              <a:rPr lang="en-US" baseline="0" dirty="0" smtClean="0"/>
              <a:t> you can see the British Isles) is calcium carbonate because the bloom of </a:t>
            </a:r>
            <a:r>
              <a:rPr lang="en-US" baseline="0" dirty="0" err="1" smtClean="0"/>
              <a:t>coccoliths</a:t>
            </a:r>
            <a:r>
              <a:rPr lang="en-US" baseline="0" dirty="0" smtClean="0"/>
              <a:t> is so huge.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11</a:t>
            </a:fld>
            <a:endParaRPr lang="en-US"/>
          </a:p>
        </p:txBody>
      </p:sp>
    </p:spTree>
    <p:extLst>
      <p:ext uri="{BB962C8B-B14F-4D97-AF65-F5344CB8AC3E}">
        <p14:creationId xmlns:p14="http://schemas.microsoft.com/office/powerpoint/2010/main" val="133505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Concentration</a:t>
            </a:r>
            <a:r>
              <a:rPr lang="en-US" baseline="0" dirty="0" smtClean="0"/>
              <a:t> of calcium in the ocean – it’s very high, </a:t>
            </a:r>
            <a:r>
              <a:rPr lang="en-US" baseline="0" dirty="0" err="1" smtClean="0"/>
              <a:t>mM</a:t>
            </a:r>
            <a:r>
              <a:rPr lang="en-US" baseline="0" dirty="0" smtClean="0"/>
              <a:t> range, thus completely non-limiting. The thing that limits the formation of calcium carbonate is therefore the amount of carbonate.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12</a:t>
            </a:fld>
            <a:endParaRPr lang="en-US"/>
          </a:p>
        </p:txBody>
      </p:sp>
    </p:spTree>
    <p:extLst>
      <p:ext uri="{BB962C8B-B14F-4D97-AF65-F5344CB8AC3E}">
        <p14:creationId xmlns:p14="http://schemas.microsoft.com/office/powerpoint/2010/main" val="2308392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Reminder of our definition of the biological carbon pump,</a:t>
            </a:r>
            <a:r>
              <a:rPr lang="en-US" baseline="0" dirty="0" smtClean="0"/>
              <a:t> which consists of the soft tissue pump and the carbonate pump. You could ask them to tell you what the soft tissue pump is again. The important thing is that while the soft tissue pump lowers atmospheric CO2, the carbonate pump actually raises it. How does that work?</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13</a:t>
            </a:fld>
            <a:endParaRPr lang="en-US"/>
          </a:p>
        </p:txBody>
      </p:sp>
    </p:spTree>
    <p:extLst>
      <p:ext uri="{BB962C8B-B14F-4D97-AF65-F5344CB8AC3E}">
        <p14:creationId xmlns:p14="http://schemas.microsoft.com/office/powerpoint/2010/main" val="1479962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Calcium in the</a:t>
            </a:r>
            <a:r>
              <a:rPr lang="en-US" baseline="0" dirty="0" smtClean="0"/>
              <a:t> ocean reacts with bicarbonate to form calcium carbonate (solid) and H2CO3 (carbonic acid)</a:t>
            </a:r>
          </a:p>
          <a:p>
            <a:r>
              <a:rPr lang="en-US" baseline="0" dirty="0" smtClean="0"/>
              <a:t>In the bottom RH corner you see </a:t>
            </a:r>
            <a:r>
              <a:rPr lang="en-US" baseline="0" dirty="0" err="1" smtClean="0"/>
              <a:t>forams</a:t>
            </a:r>
            <a:r>
              <a:rPr lang="en-US" baseline="0" dirty="0" smtClean="0"/>
              <a:t> (zooplankton) on the left and </a:t>
            </a:r>
            <a:r>
              <a:rPr lang="en-US" baseline="0" dirty="0" err="1" smtClean="0"/>
              <a:t>coccoliths</a:t>
            </a:r>
            <a:r>
              <a:rPr lang="en-US" baseline="0" dirty="0" smtClean="0"/>
              <a:t> on the right.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14</a:t>
            </a:fld>
            <a:endParaRPr lang="en-US"/>
          </a:p>
        </p:txBody>
      </p:sp>
    </p:spTree>
    <p:extLst>
      <p:ext uri="{BB962C8B-B14F-4D97-AF65-F5344CB8AC3E}">
        <p14:creationId xmlns:p14="http://schemas.microsoft.com/office/powerpoint/2010/main" val="1440718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carbonic</a:t>
            </a:r>
            <a:r>
              <a:rPr lang="en-US" baseline="0" dirty="0" smtClean="0"/>
              <a:t> acid (H2CO3) very rapidly dissociates into water and CO2.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15</a:t>
            </a:fld>
            <a:endParaRPr lang="en-US"/>
          </a:p>
        </p:txBody>
      </p:sp>
    </p:spTree>
    <p:extLst>
      <p:ext uri="{BB962C8B-B14F-4D97-AF65-F5344CB8AC3E}">
        <p14:creationId xmlns:p14="http://schemas.microsoft.com/office/powerpoint/2010/main" val="3073549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now balance those two equations, we find</a:t>
            </a:r>
            <a:r>
              <a:rPr lang="en-US" baseline="0" dirty="0" smtClean="0"/>
              <a:t> that in net, the formation of calcium carbonate releases CO2, working against the solubility pump.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16</a:t>
            </a:fld>
            <a:endParaRPr lang="en-US"/>
          </a:p>
        </p:txBody>
      </p:sp>
    </p:spTree>
    <p:extLst>
      <p:ext uri="{BB962C8B-B14F-4D97-AF65-F5344CB8AC3E}">
        <p14:creationId xmlns:p14="http://schemas.microsoft.com/office/powerpoint/2010/main" val="3550128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way you can</a:t>
            </a:r>
            <a:r>
              <a:rPr lang="en-US" baseline="0" dirty="0" smtClean="0"/>
              <a:t> think about it is that CaCO3 precipitation removes the ionic forms of DIC, lowers their concentrations, which means we move to the left on this plot. This increases CO2 and lowers </a:t>
            </a:r>
            <a:r>
              <a:rPr lang="en-US" baseline="0" dirty="0" err="1" smtClean="0"/>
              <a:t>pH.</a:t>
            </a:r>
            <a:r>
              <a:rPr lang="en-US" baseline="0" dirty="0" smtClean="0"/>
              <a:t> Maybe check that they know what pH means.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17</a:t>
            </a:fld>
            <a:endParaRPr lang="en-US"/>
          </a:p>
        </p:txBody>
      </p:sp>
    </p:spTree>
    <p:extLst>
      <p:ext uri="{BB962C8B-B14F-4D97-AF65-F5344CB8AC3E}">
        <p14:creationId xmlns:p14="http://schemas.microsoft.com/office/powerpoint/2010/main" val="733581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an</a:t>
            </a:r>
            <a:r>
              <a:rPr lang="en-US" baseline="0" dirty="0" smtClean="0"/>
              <a:t> important difference between the soft tissue and carbonate pumps – phytoplankton have to photosynthesize in order to live, which means that ocean biology fundamentally HAVE TO produce organic carbon, such that as long as there is ocean biology, there will be an organic carbon flux and thus a soft tissue pump that lowers CO2. However, the formation of CaCO3 depends on the type of phytoplankton present, which can change. So the relative importance of the carbonate vs. soft tissue pumps can change a lot with time, with implications for atmospheric CO2.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18</a:t>
            </a:fld>
            <a:endParaRPr lang="en-US"/>
          </a:p>
        </p:txBody>
      </p:sp>
    </p:spTree>
    <p:extLst>
      <p:ext uri="{BB962C8B-B14F-4D97-AF65-F5344CB8AC3E}">
        <p14:creationId xmlns:p14="http://schemas.microsoft.com/office/powerpoint/2010/main" val="3234386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Calcium</a:t>
            </a:r>
            <a:r>
              <a:rPr lang="en-US" baseline="0" dirty="0" smtClean="0"/>
              <a:t> carbonate is denser than organic matter and sinks rapidly into the deep ocean.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19</a:t>
            </a:fld>
            <a:endParaRPr lang="en-US"/>
          </a:p>
        </p:txBody>
      </p:sp>
    </p:spTree>
    <p:extLst>
      <p:ext uri="{BB962C8B-B14F-4D97-AF65-F5344CB8AC3E}">
        <p14:creationId xmlns:p14="http://schemas.microsoft.com/office/powerpoint/2010/main" val="1059965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the calcium carbonate</a:t>
            </a:r>
            <a:r>
              <a:rPr lang="en-US" baseline="0" dirty="0" smtClean="0"/>
              <a:t> sinks, it encounters more corrosive (i.e., lower pH waters) the deeper it gets. Why? (due to the respiration of sinking organic matter than creates CO2, lowers pH). Incidentally, why is the pH in the Pacific lower than the Atlantic?</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20</a:t>
            </a:fld>
            <a:endParaRPr lang="en-US"/>
          </a:p>
        </p:txBody>
      </p:sp>
    </p:spTree>
    <p:extLst>
      <p:ext uri="{BB962C8B-B14F-4D97-AF65-F5344CB8AC3E}">
        <p14:creationId xmlns:p14="http://schemas.microsoft.com/office/powerpoint/2010/main" val="4216451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Reminder of our definition of the biological carbon pump,</a:t>
            </a:r>
            <a:r>
              <a:rPr lang="en-US" baseline="0" dirty="0" smtClean="0"/>
              <a:t> which consists of the soft tissue pump and the carbonate pump. You could ask them to tell you what the soft tissue pump is again. The important thing is that while the soft tissue pump lowers atmospheric CO2, the carbonate pump actually raises it. How does that work?</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a:t>
            </a:fld>
            <a:endParaRPr lang="en-US"/>
          </a:p>
        </p:txBody>
      </p:sp>
    </p:spTree>
    <p:extLst>
      <p:ext uri="{BB962C8B-B14F-4D97-AF65-F5344CB8AC3E}">
        <p14:creationId xmlns:p14="http://schemas.microsoft.com/office/powerpoint/2010/main" val="14799629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Shows the the lower pH at</a:t>
            </a:r>
            <a:r>
              <a:rPr lang="en-US" baseline="0" dirty="0" smtClean="0"/>
              <a:t> depth is due to higher DIC and that DIC is higher in the Pacific because it is further along the ocean conveyor belt and has had more time to accumulate the product of organic matter respiration, which is CO2.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21</a:t>
            </a:fld>
            <a:endParaRPr lang="en-US"/>
          </a:p>
        </p:txBody>
      </p:sp>
    </p:spTree>
    <p:extLst>
      <p:ext uri="{BB962C8B-B14F-4D97-AF65-F5344CB8AC3E}">
        <p14:creationId xmlns:p14="http://schemas.microsoft.com/office/powerpoint/2010/main" val="41327981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a:t>
            </a:r>
            <a:r>
              <a:rPr lang="en-US" baseline="0" dirty="0" smtClean="0"/>
              <a:t> so to get back to CaCO3 – it rains down into the deep ocean and eventually gets to a depth where the pressure is so high and the pH is so low, that it begins to dissolve. Once dissolution begins, this is known as the </a:t>
            </a:r>
            <a:r>
              <a:rPr lang="en-US" baseline="0" dirty="0" err="1" smtClean="0"/>
              <a:t>lysocline</a:t>
            </a:r>
            <a:r>
              <a:rPr lang="en-US" baseline="0" dirty="0" smtClean="0"/>
              <a:t>. But just because CaCO3 has started dissolving, </a:t>
            </a:r>
            <a:r>
              <a:rPr lang="en-US" baseline="0" dirty="0" err="1" smtClean="0"/>
              <a:t>doesn</a:t>
            </a:r>
            <a:r>
              <a:rPr lang="uk-UA" baseline="0" dirty="0" smtClean="0"/>
              <a:t>’</a:t>
            </a:r>
            <a:r>
              <a:rPr lang="en-US" baseline="0" dirty="0" smtClean="0"/>
              <a:t>t mean that the net effect is dissolution. The rate of CaCO3 production (i.e., rain of CaCO3 from the surface) is still greater than the rate of dissolution. And so CaCO3 (solid) accumulates. Above the </a:t>
            </a:r>
            <a:r>
              <a:rPr lang="en-US" baseline="0" dirty="0" err="1" smtClean="0"/>
              <a:t>lysocline</a:t>
            </a:r>
            <a:r>
              <a:rPr lang="en-US" baseline="0" dirty="0" smtClean="0"/>
              <a:t>, the water column is saturated with calcite, which is why CaCO3 can be precipitated out.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22</a:t>
            </a:fld>
            <a:endParaRPr lang="en-US"/>
          </a:p>
        </p:txBody>
      </p:sp>
    </p:spTree>
    <p:extLst>
      <p:ext uri="{BB962C8B-B14F-4D97-AF65-F5344CB8AC3E}">
        <p14:creationId xmlns:p14="http://schemas.microsoft.com/office/powerpoint/2010/main" val="19686750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depth at which the rate of production = rate of dissolution is called the carbonate compensation</a:t>
            </a:r>
            <a:r>
              <a:rPr lang="en-US" baseline="0" dirty="0" smtClean="0"/>
              <a:t> depth. Below this, the net effect is one of dissolving CaCO3, so below the CCD, no CaCO3 accumulates. And because CaCO3 is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23</a:t>
            </a:fld>
            <a:endParaRPr lang="en-US"/>
          </a:p>
        </p:txBody>
      </p:sp>
    </p:spTree>
    <p:extLst>
      <p:ext uri="{BB962C8B-B14F-4D97-AF65-F5344CB8AC3E}">
        <p14:creationId xmlns:p14="http://schemas.microsoft.com/office/powerpoint/2010/main" val="19686750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And because CaCO3 is dissolving, we get the opposite effect of the carbonate pump, and CO2 is actually consumed/removed.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24</a:t>
            </a:fld>
            <a:endParaRPr lang="en-US"/>
          </a:p>
        </p:txBody>
      </p:sp>
    </p:spTree>
    <p:extLst>
      <p:ext uri="{BB962C8B-B14F-4D97-AF65-F5344CB8AC3E}">
        <p14:creationId xmlns:p14="http://schemas.microsoft.com/office/powerpoint/2010/main" val="19686750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leads very nicely into alkalinity</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25</a:t>
            </a:fld>
            <a:endParaRPr lang="en-US"/>
          </a:p>
        </p:txBody>
      </p:sp>
    </p:spTree>
    <p:extLst>
      <p:ext uri="{BB962C8B-B14F-4D97-AF65-F5344CB8AC3E}">
        <p14:creationId xmlns:p14="http://schemas.microsoft.com/office/powerpoint/2010/main" val="29491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CBEF54-B614-044C-9180-984FA3900D42}" type="slidenum">
              <a:rPr lang="en-US" smtClean="0"/>
              <a:t>3</a:t>
            </a:fld>
            <a:endParaRPr lang="en-US"/>
          </a:p>
        </p:txBody>
      </p:sp>
    </p:spTree>
    <p:extLst>
      <p:ext uri="{BB962C8B-B14F-4D97-AF65-F5344CB8AC3E}">
        <p14:creationId xmlns:p14="http://schemas.microsoft.com/office/powerpoint/2010/main" val="2682250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0FDF1EE-DF20-BC4A-9005-DA7885E1A6C8}" type="slidenum">
              <a:rPr lang="en-US" sz="1200">
                <a:solidFill>
                  <a:srgbClr val="000000"/>
                </a:solidFill>
                <a:latin typeface="Calibri" charset="0"/>
              </a:rPr>
              <a:pPr eaLnBrk="1" hangingPunct="1"/>
              <a:t>5</a:t>
            </a:fld>
            <a:endParaRPr lang="en-US" sz="1200">
              <a:solidFill>
                <a:srgbClr val="000000"/>
              </a:solidFill>
              <a:latin typeface="Calibri" charset="0"/>
            </a:endParaRPr>
          </a:p>
        </p:txBody>
      </p:sp>
      <p:sp>
        <p:nvSpPr>
          <p:cNvPr id="110594" name="Rectangle 1026"/>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110595" name="Rectangle 1027"/>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r>
              <a:rPr lang="en-GB">
                <a:latin typeface="Calibri" charset="0"/>
                <a:ea typeface="ＭＳ Ｐゴシック" charset="0"/>
                <a:cs typeface="ＭＳ Ｐゴシック" charset="0"/>
              </a:rPr>
              <a:t>Export production via biological carbon pump important component of global carbon cycle, especially given increases in  atmospheric co2 and climate change </a:t>
            </a:r>
          </a:p>
          <a:p>
            <a:pPr eaLnBrk="1" hangingPunct="1">
              <a:spcBef>
                <a:spcPct val="0"/>
              </a:spcBef>
            </a:pPr>
            <a:r>
              <a:rPr lang="en-GB">
                <a:latin typeface="Calibri" charset="0"/>
                <a:ea typeface="ＭＳ Ｐゴシック" charset="0"/>
                <a:cs typeface="ＭＳ Ｐゴシック" charset="0"/>
              </a:rPr>
              <a:t>phytoplankton fix as much carbon as terrestrial ecosystems but carbon biomass 2 orders of magnitude lower – most production recycled</a:t>
            </a:r>
          </a:p>
          <a:p>
            <a:pPr eaLnBrk="1" hangingPunct="1">
              <a:spcBef>
                <a:spcPct val="0"/>
              </a:spcBef>
            </a:pPr>
            <a:endParaRPr lang="en-GB">
              <a:latin typeface="Calibri" charset="0"/>
              <a:ea typeface="ＭＳ Ｐゴシック" charset="0"/>
              <a:cs typeface="ＭＳ Ｐゴシック"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CBEF54-B614-044C-9180-984FA3900D42}" type="slidenum">
              <a:rPr lang="en-US" smtClean="0"/>
              <a:t>6</a:t>
            </a:fld>
            <a:endParaRPr lang="en-US"/>
          </a:p>
        </p:txBody>
      </p:sp>
    </p:spTree>
    <p:extLst>
      <p:ext uri="{BB962C8B-B14F-4D97-AF65-F5344CB8AC3E}">
        <p14:creationId xmlns:p14="http://schemas.microsoft.com/office/powerpoint/2010/main" val="1666475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Flux of organic carbon to depth (remind them that this</a:t>
            </a:r>
            <a:r>
              <a:rPr lang="en-US" baseline="0" dirty="0" smtClean="0"/>
              <a:t> is a FLUX). I tell them about Martin, famous oceanographer, who first measured this characteristic exponential decay curve for the organic carbon export flux. The reason the curve is shaped like this is because organic carbon is produced in the surface due to photosynthesis, and respired below the sunlit upper euphotic zone. While the value of b (the exponential) changes with ocean region, the shape of the curve is always the same.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7</a:t>
            </a:fld>
            <a:endParaRPr lang="en-US"/>
          </a:p>
        </p:txBody>
      </p:sp>
    </p:spTree>
    <p:extLst>
      <p:ext uri="{BB962C8B-B14F-4D97-AF65-F5344CB8AC3E}">
        <p14:creationId xmlns:p14="http://schemas.microsoft.com/office/powerpoint/2010/main" val="14146656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Shows how oceanographers measure the POC flux – sediment traps that</a:t>
            </a:r>
            <a:r>
              <a:rPr lang="en-US" baseline="0" dirty="0" smtClean="0"/>
              <a:t> collect for different periods of time.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8</a:t>
            </a:fld>
            <a:endParaRPr lang="en-US"/>
          </a:p>
        </p:txBody>
      </p:sp>
    </p:spTree>
    <p:extLst>
      <p:ext uri="{BB962C8B-B14F-4D97-AF65-F5344CB8AC3E}">
        <p14:creationId xmlns:p14="http://schemas.microsoft.com/office/powerpoint/2010/main" val="21834260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 moored sediment trap, stays out for a year, with a different sample collected each month.</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9</a:t>
            </a:fld>
            <a:endParaRPr lang="en-US"/>
          </a:p>
        </p:txBody>
      </p:sp>
    </p:spTree>
    <p:extLst>
      <p:ext uri="{BB962C8B-B14F-4D97-AF65-F5344CB8AC3E}">
        <p14:creationId xmlns:p14="http://schemas.microsoft.com/office/powerpoint/2010/main" val="3044963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Organic carbon is not the only thing in the export flux. This is the composition of sediment trap material in the north and south </a:t>
            </a:r>
            <a:r>
              <a:rPr lang="en-US" dirty="0" err="1" smtClean="0"/>
              <a:t>atlantic</a:t>
            </a:r>
            <a:r>
              <a:rPr lang="en-US" dirty="0" smtClean="0"/>
              <a:t> subtropical</a:t>
            </a:r>
            <a:r>
              <a:rPr lang="en-US" baseline="0" dirty="0" smtClean="0"/>
              <a:t> gyres, collected at 3000 m. And you can see that there’s a large contribution from CaCO3/calcite (brown). This is due to organism that make calcite shells, for example foraminifera (type of zooplankton) and </a:t>
            </a:r>
            <a:r>
              <a:rPr lang="en-US" baseline="0" dirty="0" err="1" smtClean="0"/>
              <a:t>coccolithophores</a:t>
            </a:r>
            <a:r>
              <a:rPr lang="en-US" baseline="0" dirty="0" smtClean="0"/>
              <a:t> (type of phytoplankton). *** we’re making the transition here to the carbonate pump ****</a:t>
            </a:r>
            <a:endParaRPr lang="en-US" dirty="0"/>
          </a:p>
        </p:txBody>
      </p:sp>
      <p:sp>
        <p:nvSpPr>
          <p:cNvPr id="4" name="Slide Number Placeholder 3"/>
          <p:cNvSpPr>
            <a:spLocks noGrp="1"/>
          </p:cNvSpPr>
          <p:nvPr>
            <p:ph type="sldNum" sz="quarter" idx="10"/>
          </p:nvPr>
        </p:nvSpPr>
        <p:spPr/>
        <p:txBody>
          <a:bodyPr/>
          <a:lstStyle/>
          <a:p>
            <a:fld id="{732D4350-3C6C-5449-B6B0-48033F9A3488}" type="slidenum">
              <a:rPr lang="en-US" smtClean="0"/>
              <a:t>10</a:t>
            </a:fld>
            <a:endParaRPr lang="en-US"/>
          </a:p>
        </p:txBody>
      </p:sp>
    </p:spTree>
    <p:extLst>
      <p:ext uri="{BB962C8B-B14F-4D97-AF65-F5344CB8AC3E}">
        <p14:creationId xmlns:p14="http://schemas.microsoft.com/office/powerpoint/2010/main" val="1059965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CCD9F5D-9293-ED45-B426-92D6A197EE37}" type="datetimeFigureOut">
              <a:rPr lang="en-US" smtClean="0"/>
              <a:t>17/05/25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515140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CD9F5D-9293-ED45-B426-92D6A197EE37}" type="datetimeFigureOut">
              <a:rPr lang="en-US" smtClean="0"/>
              <a:t>17/05/25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1374056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CD9F5D-9293-ED45-B426-92D6A197EE37}" type="datetimeFigureOut">
              <a:rPr lang="en-US" smtClean="0"/>
              <a:t>17/05/25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1567203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CCD9F5D-9293-ED45-B426-92D6A197EE37}" type="datetimeFigureOut">
              <a:rPr lang="en-US" smtClean="0"/>
              <a:t>17/05/25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650128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CD9F5D-9293-ED45-B426-92D6A197EE37}" type="datetimeFigureOut">
              <a:rPr lang="en-US" smtClean="0"/>
              <a:t>17/05/25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1589783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CCD9F5D-9293-ED45-B426-92D6A197EE37}" type="datetimeFigureOut">
              <a:rPr lang="en-US" smtClean="0"/>
              <a:t>17/05/25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3845226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CCD9F5D-9293-ED45-B426-92D6A197EE37}" type="datetimeFigureOut">
              <a:rPr lang="en-US" smtClean="0"/>
              <a:t>17/05/25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3526687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CCD9F5D-9293-ED45-B426-92D6A197EE37}" type="datetimeFigureOut">
              <a:rPr lang="en-US" smtClean="0"/>
              <a:t>17/05/25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745988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CD9F5D-9293-ED45-B426-92D6A197EE37}" type="datetimeFigureOut">
              <a:rPr lang="en-US" smtClean="0"/>
              <a:t>17/05/25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1687402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CD9F5D-9293-ED45-B426-92D6A197EE37}" type="datetimeFigureOut">
              <a:rPr lang="en-US" smtClean="0"/>
              <a:t>17/05/25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3643932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CD9F5D-9293-ED45-B426-92D6A197EE37}" type="datetimeFigureOut">
              <a:rPr lang="en-US" smtClean="0"/>
              <a:t>17/05/25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50C2D4-EE79-904F-996B-011182CB07F9}" type="slidenum">
              <a:rPr lang="en-US" smtClean="0"/>
              <a:t>‹#›</a:t>
            </a:fld>
            <a:endParaRPr lang="en-US"/>
          </a:p>
        </p:txBody>
      </p:sp>
    </p:spTree>
    <p:extLst>
      <p:ext uri="{BB962C8B-B14F-4D97-AF65-F5344CB8AC3E}">
        <p14:creationId xmlns:p14="http://schemas.microsoft.com/office/powerpoint/2010/main" val="33704178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CD9F5D-9293-ED45-B426-92D6A197EE37}" type="datetimeFigureOut">
              <a:rPr lang="en-US" smtClean="0"/>
              <a:t>17/05/25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50C2D4-EE79-904F-996B-011182CB07F9}" type="slidenum">
              <a:rPr lang="en-US" smtClean="0"/>
              <a:t>‹#›</a:t>
            </a:fld>
            <a:endParaRPr lang="en-US"/>
          </a:p>
        </p:txBody>
      </p:sp>
    </p:spTree>
    <p:extLst>
      <p:ext uri="{BB962C8B-B14F-4D97-AF65-F5344CB8AC3E}">
        <p14:creationId xmlns:p14="http://schemas.microsoft.com/office/powerpoint/2010/main" val="411670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jpeg"/><Relationship Id="rId6"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6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606" y="1362224"/>
            <a:ext cx="5380842" cy="5380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5214850" y="1964265"/>
            <a:ext cx="3674534" cy="2462213"/>
          </a:xfrm>
          <a:prstGeom prst="rect">
            <a:avLst/>
          </a:prstGeom>
          <a:noFill/>
        </p:spPr>
        <p:txBody>
          <a:bodyPr wrap="square" rtlCol="0">
            <a:spAutoFit/>
          </a:bodyPr>
          <a:lstStyle/>
          <a:p>
            <a:pPr algn="r"/>
            <a:r>
              <a:rPr lang="en-US" sz="3000" b="1" dirty="0" smtClean="0">
                <a:solidFill>
                  <a:srgbClr val="0000FF"/>
                </a:solidFill>
                <a:latin typeface="Arial"/>
                <a:cs typeface="Arial"/>
              </a:rPr>
              <a:t>Dr. Sarah Fawcett</a:t>
            </a:r>
          </a:p>
          <a:p>
            <a:pPr algn="r"/>
            <a:endParaRPr lang="en-US" sz="2400" dirty="0" smtClean="0">
              <a:solidFill>
                <a:srgbClr val="0000FF"/>
              </a:solidFill>
              <a:latin typeface="Arial"/>
              <a:cs typeface="Arial"/>
            </a:endParaRPr>
          </a:p>
          <a:p>
            <a:pPr algn="r"/>
            <a:r>
              <a:rPr lang="en-US" sz="2400" dirty="0" err="1" smtClean="0">
                <a:solidFill>
                  <a:srgbClr val="0000FF"/>
                </a:solidFill>
                <a:latin typeface="Arial"/>
                <a:cs typeface="Arial"/>
              </a:rPr>
              <a:t>sarah.fawcett@</a:t>
            </a:r>
            <a:r>
              <a:rPr lang="en-US" sz="2400" dirty="0" err="1" smtClean="0">
                <a:solidFill>
                  <a:srgbClr val="0000FF"/>
                </a:solidFill>
                <a:latin typeface="Arial"/>
                <a:cs typeface="Arial"/>
              </a:rPr>
              <a:t>uct.ac.za</a:t>
            </a:r>
            <a:endParaRPr lang="en-US" sz="2400" dirty="0" smtClean="0">
              <a:solidFill>
                <a:srgbClr val="0000FF"/>
              </a:solidFill>
              <a:latin typeface="Arial"/>
              <a:cs typeface="Arial"/>
            </a:endParaRPr>
          </a:p>
          <a:p>
            <a:pPr algn="r"/>
            <a:endParaRPr lang="en-US" sz="2400" dirty="0" smtClean="0">
              <a:solidFill>
                <a:srgbClr val="0000FF"/>
              </a:solidFill>
              <a:latin typeface="Arial"/>
              <a:cs typeface="Arial"/>
            </a:endParaRPr>
          </a:p>
          <a:p>
            <a:pPr algn="r"/>
            <a:endParaRPr lang="en-US" sz="2400" dirty="0">
              <a:solidFill>
                <a:srgbClr val="0000FF"/>
              </a:solidFill>
              <a:latin typeface="Arial"/>
              <a:cs typeface="Arial"/>
            </a:endParaRPr>
          </a:p>
          <a:p>
            <a:pPr algn="r"/>
            <a:r>
              <a:rPr lang="en-US" sz="2800" dirty="0" err="1" smtClean="0">
                <a:solidFill>
                  <a:srgbClr val="0000FF"/>
                </a:solidFill>
                <a:latin typeface="Arial"/>
                <a:cs typeface="Arial"/>
              </a:rPr>
              <a:t>Katye</a:t>
            </a:r>
            <a:r>
              <a:rPr lang="en-US" sz="2800" dirty="0" smtClean="0">
                <a:solidFill>
                  <a:srgbClr val="0000FF"/>
                </a:solidFill>
                <a:latin typeface="Arial"/>
                <a:cs typeface="Arial"/>
              </a:rPr>
              <a:t> </a:t>
            </a:r>
            <a:r>
              <a:rPr lang="en-US" sz="2800" dirty="0" err="1" smtClean="0">
                <a:solidFill>
                  <a:srgbClr val="0000FF"/>
                </a:solidFill>
                <a:latin typeface="Arial"/>
                <a:cs typeface="Arial"/>
              </a:rPr>
              <a:t>Altieri</a:t>
            </a:r>
            <a:endParaRPr lang="en-US" sz="2800" dirty="0" smtClean="0">
              <a:solidFill>
                <a:srgbClr val="0000FF"/>
              </a:solidFill>
              <a:latin typeface="Arial"/>
              <a:cs typeface="Arial"/>
            </a:endParaRPr>
          </a:p>
        </p:txBody>
      </p:sp>
      <p:sp>
        <p:nvSpPr>
          <p:cNvPr id="111617" name="Text Box 5"/>
          <p:cNvSpPr txBox="1">
            <a:spLocks noChangeArrowheads="1"/>
          </p:cNvSpPr>
          <p:nvPr/>
        </p:nvSpPr>
        <p:spPr bwMode="auto">
          <a:xfrm>
            <a:off x="0" y="479480"/>
            <a:ext cx="91440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fontAlgn="base">
              <a:spcBef>
                <a:spcPct val="0"/>
              </a:spcBef>
              <a:spcAft>
                <a:spcPct val="0"/>
              </a:spcAft>
            </a:pPr>
            <a:r>
              <a:rPr kumimoji="1" lang="en-US" sz="3600" b="1" dirty="0" smtClean="0">
                <a:solidFill>
                  <a:srgbClr val="241EFF"/>
                </a:solidFill>
                <a:latin typeface="Arial"/>
                <a:cs typeface="Arial"/>
              </a:rPr>
              <a:t>Marine Carbon Cycle II</a:t>
            </a:r>
            <a:endParaRPr kumimoji="1" lang="en-US" sz="3600" b="1" dirty="0" smtClean="0">
              <a:solidFill>
                <a:srgbClr val="241EFF"/>
              </a:solidFill>
              <a:latin typeface="Arial"/>
              <a:cs typeface="Arial"/>
            </a:endParaRPr>
          </a:p>
          <a:p>
            <a:pPr fontAlgn="base">
              <a:spcBef>
                <a:spcPct val="0"/>
              </a:spcBef>
              <a:spcAft>
                <a:spcPct val="0"/>
              </a:spcAft>
            </a:pPr>
            <a:endParaRPr kumimoji="1" lang="en-US" sz="3600" b="1" dirty="0" smtClean="0">
              <a:solidFill>
                <a:srgbClr val="241EFF"/>
              </a:solidFill>
              <a:latin typeface="Arial"/>
              <a:cs typeface="Arial"/>
            </a:endParaRPr>
          </a:p>
        </p:txBody>
      </p:sp>
      <p:sp>
        <p:nvSpPr>
          <p:cNvPr id="5" name="Text Box 5"/>
          <p:cNvSpPr txBox="1">
            <a:spLocks noChangeArrowheads="1"/>
          </p:cNvSpPr>
          <p:nvPr/>
        </p:nvSpPr>
        <p:spPr bwMode="auto">
          <a:xfrm>
            <a:off x="457200" y="5924176"/>
            <a:ext cx="83058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fontAlgn="base">
              <a:spcBef>
                <a:spcPct val="0"/>
              </a:spcBef>
              <a:spcAft>
                <a:spcPct val="0"/>
              </a:spcAft>
            </a:pPr>
            <a:r>
              <a:rPr kumimoji="1" lang="en-US" sz="2800" b="1" dirty="0" smtClean="0">
                <a:solidFill>
                  <a:srgbClr val="1F497D"/>
                </a:solidFill>
                <a:latin typeface="Arial"/>
                <a:cs typeface="Arial"/>
              </a:rPr>
              <a:t>26 </a:t>
            </a:r>
            <a:r>
              <a:rPr kumimoji="1" lang="en-US" sz="2800" b="1" dirty="0" smtClean="0">
                <a:solidFill>
                  <a:srgbClr val="1F497D"/>
                </a:solidFill>
                <a:latin typeface="Arial"/>
                <a:cs typeface="Arial"/>
              </a:rPr>
              <a:t>May 2017</a:t>
            </a:r>
            <a:endParaRPr kumimoji="1" lang="en-US" sz="2800" b="1" dirty="0">
              <a:solidFill>
                <a:srgbClr val="1F497D"/>
              </a:solidFill>
              <a:latin typeface="Arial"/>
              <a:cs typeface="Arial"/>
            </a:endParaRPr>
          </a:p>
        </p:txBody>
      </p:sp>
    </p:spTree>
    <p:extLst>
      <p:ext uri="{BB962C8B-B14F-4D97-AF65-F5344CB8AC3E}">
        <p14:creationId xmlns:p14="http://schemas.microsoft.com/office/powerpoint/2010/main" val="93125648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563176" y="1007620"/>
            <a:ext cx="5992011" cy="5765041"/>
          </a:xfrm>
          <a:prstGeom prst="rect">
            <a:avLst/>
          </a:prstGeom>
        </p:spPr>
      </p:pic>
      <p:sp>
        <p:nvSpPr>
          <p:cNvPr id="6" name="TextBox 5"/>
          <p:cNvSpPr txBox="1"/>
          <p:nvPr/>
        </p:nvSpPr>
        <p:spPr>
          <a:xfrm>
            <a:off x="0" y="257407"/>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Composition of sediment trap material</a:t>
            </a:r>
            <a:endParaRPr lang="en-US" sz="3200" b="1" baseline="-25000" dirty="0">
              <a:solidFill>
                <a:srgbClr val="31859C"/>
              </a:solidFill>
              <a:latin typeface="Arial"/>
              <a:cs typeface="Arial"/>
            </a:endParaRPr>
          </a:p>
        </p:txBody>
      </p:sp>
      <p:sp>
        <p:nvSpPr>
          <p:cNvPr id="7" name="TextBox 6"/>
          <p:cNvSpPr txBox="1"/>
          <p:nvPr/>
        </p:nvSpPr>
        <p:spPr>
          <a:xfrm>
            <a:off x="5257332" y="6543288"/>
            <a:ext cx="3900324" cy="307777"/>
          </a:xfrm>
          <a:prstGeom prst="rect">
            <a:avLst/>
          </a:prstGeom>
          <a:noFill/>
        </p:spPr>
        <p:txBody>
          <a:bodyPr wrap="square" rtlCol="0">
            <a:spAutoFit/>
          </a:bodyPr>
          <a:lstStyle/>
          <a:p>
            <a:pPr algn="r"/>
            <a:r>
              <a:rPr lang="en-US" sz="1400" dirty="0" err="1" smtClean="0">
                <a:latin typeface="Arial"/>
                <a:cs typeface="Arial"/>
              </a:rPr>
              <a:t>Pabortsava</a:t>
            </a:r>
            <a:r>
              <a:rPr lang="en-US" sz="1400" dirty="0" smtClean="0">
                <a:latin typeface="Arial"/>
                <a:cs typeface="Arial"/>
              </a:rPr>
              <a:t> and </a:t>
            </a:r>
            <a:r>
              <a:rPr lang="en-US" sz="1400" dirty="0" err="1" smtClean="0">
                <a:latin typeface="Arial"/>
                <a:cs typeface="Arial"/>
              </a:rPr>
              <a:t>Lampitt</a:t>
            </a:r>
            <a:r>
              <a:rPr lang="en-US" sz="1400" dirty="0" smtClean="0">
                <a:latin typeface="Arial"/>
                <a:cs typeface="Arial"/>
              </a:rPr>
              <a:t>, 2016</a:t>
            </a:r>
            <a:endParaRPr lang="en-US" sz="1400" dirty="0">
              <a:latin typeface="Arial"/>
              <a:cs typeface="Arial"/>
            </a:endParaRPr>
          </a:p>
        </p:txBody>
      </p:sp>
      <p:sp>
        <p:nvSpPr>
          <p:cNvPr id="2" name="Rectangle 1"/>
          <p:cNvSpPr/>
          <p:nvPr/>
        </p:nvSpPr>
        <p:spPr>
          <a:xfrm>
            <a:off x="1432757" y="1007620"/>
            <a:ext cx="683815" cy="408750"/>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5094522" y="3288585"/>
            <a:ext cx="1792482" cy="716325"/>
          </a:xfrm>
          <a:prstGeom prst="ellipse">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6887004" y="3357745"/>
            <a:ext cx="1709539" cy="492443"/>
          </a:xfrm>
          <a:prstGeom prst="rect">
            <a:avLst/>
          </a:prstGeom>
          <a:noFill/>
        </p:spPr>
        <p:txBody>
          <a:bodyPr wrap="square" rtlCol="0">
            <a:spAutoFit/>
          </a:bodyPr>
          <a:lstStyle/>
          <a:p>
            <a:r>
              <a:rPr lang="is-IS" sz="2600" dirty="0" smtClean="0">
                <a:solidFill>
                  <a:srgbClr val="FF0000"/>
                </a:solidFill>
                <a:latin typeface="Arial"/>
                <a:cs typeface="Arial"/>
              </a:rPr>
              <a:t>CaCO</a:t>
            </a:r>
            <a:r>
              <a:rPr lang="is-IS" sz="2600" baseline="-25000" dirty="0" smtClean="0">
                <a:solidFill>
                  <a:srgbClr val="FF0000"/>
                </a:solidFill>
                <a:latin typeface="Arial"/>
                <a:cs typeface="Arial"/>
              </a:rPr>
              <a:t>3</a:t>
            </a:r>
            <a:endParaRPr lang="en-US" sz="2600" dirty="0">
              <a:solidFill>
                <a:srgbClr val="FF0000"/>
              </a:solidFill>
            </a:endParaRPr>
          </a:p>
        </p:txBody>
      </p:sp>
    </p:spTree>
    <p:extLst>
      <p:ext uri="{BB962C8B-B14F-4D97-AF65-F5344CB8AC3E}">
        <p14:creationId xmlns:p14="http://schemas.microsoft.com/office/powerpoint/2010/main" val="5595277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89133"/>
            <a:ext cx="9144000" cy="584776"/>
          </a:xfrm>
          <a:prstGeom prst="rect">
            <a:avLst/>
          </a:prstGeom>
          <a:noFill/>
        </p:spPr>
        <p:txBody>
          <a:bodyPr wrap="square" rtlCol="0">
            <a:spAutoFit/>
          </a:bodyPr>
          <a:lstStyle/>
          <a:p>
            <a:pPr algn="ctr"/>
            <a:r>
              <a:rPr lang="en-US" sz="3200" b="1" dirty="0" err="1" smtClean="0">
                <a:solidFill>
                  <a:srgbClr val="0000FF"/>
                </a:solidFill>
                <a:latin typeface="Arial"/>
                <a:cs typeface="Arial"/>
              </a:rPr>
              <a:t>Coccolithophore</a:t>
            </a:r>
            <a:r>
              <a:rPr lang="en-US" sz="3200" b="1" dirty="0" smtClean="0">
                <a:solidFill>
                  <a:srgbClr val="0000FF"/>
                </a:solidFill>
                <a:latin typeface="Arial"/>
                <a:cs typeface="Arial"/>
              </a:rPr>
              <a:t> bloom</a:t>
            </a:r>
            <a:endParaRPr lang="en-US" sz="3200" b="1" baseline="-25000" dirty="0">
              <a:solidFill>
                <a:schemeClr val="accent5">
                  <a:lumMod val="75000"/>
                </a:schemeClr>
              </a:solidFill>
              <a:latin typeface="Arial"/>
              <a:cs typeface="Arial"/>
            </a:endParaRPr>
          </a:p>
        </p:txBody>
      </p:sp>
      <p:pic>
        <p:nvPicPr>
          <p:cNvPr id="5" name="Picture 4"/>
          <p:cNvPicPr>
            <a:picLocks noChangeAspect="1"/>
          </p:cNvPicPr>
          <p:nvPr/>
        </p:nvPicPr>
        <p:blipFill>
          <a:blip r:embed="rId3"/>
          <a:stretch>
            <a:fillRect/>
          </a:stretch>
        </p:blipFill>
        <p:spPr>
          <a:xfrm>
            <a:off x="1325020" y="951419"/>
            <a:ext cx="6650567" cy="5817030"/>
          </a:xfrm>
          <a:prstGeom prst="rect">
            <a:avLst/>
          </a:prstGeom>
        </p:spPr>
      </p:pic>
      <p:pic>
        <p:nvPicPr>
          <p:cNvPr id="6" name="Picture 5"/>
          <p:cNvPicPr>
            <a:picLocks noChangeAspect="1"/>
          </p:cNvPicPr>
          <p:nvPr/>
        </p:nvPicPr>
        <p:blipFill>
          <a:blip r:embed="rId4"/>
          <a:stretch>
            <a:fillRect/>
          </a:stretch>
        </p:blipFill>
        <p:spPr>
          <a:xfrm>
            <a:off x="6575778" y="4815282"/>
            <a:ext cx="2568222" cy="2042718"/>
          </a:xfrm>
          <a:prstGeom prst="rect">
            <a:avLst/>
          </a:prstGeom>
          <a:ln>
            <a:solidFill>
              <a:srgbClr val="000090"/>
            </a:solidFill>
          </a:ln>
        </p:spPr>
      </p:pic>
    </p:spTree>
    <p:extLst>
      <p:ext uri="{BB962C8B-B14F-4D97-AF65-F5344CB8AC3E}">
        <p14:creationId xmlns:p14="http://schemas.microsoft.com/office/powerpoint/2010/main" val="417871464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827306" y="1211443"/>
            <a:ext cx="5105400" cy="5510421"/>
          </a:xfrm>
          <a:prstGeom prst="rect">
            <a:avLst/>
          </a:prstGeom>
        </p:spPr>
      </p:pic>
      <p:sp>
        <p:nvSpPr>
          <p:cNvPr id="6" name="TextBox 5"/>
          <p:cNvSpPr txBox="1"/>
          <p:nvPr/>
        </p:nvSpPr>
        <p:spPr>
          <a:xfrm>
            <a:off x="5255218" y="1912526"/>
            <a:ext cx="1441063" cy="400110"/>
          </a:xfrm>
          <a:prstGeom prst="rect">
            <a:avLst/>
          </a:prstGeom>
          <a:noFill/>
        </p:spPr>
        <p:txBody>
          <a:bodyPr wrap="square" rtlCol="0">
            <a:spAutoFit/>
          </a:bodyPr>
          <a:lstStyle/>
          <a:p>
            <a:pPr algn="r"/>
            <a:r>
              <a:rPr lang="en-US" sz="2000" b="1" dirty="0" smtClean="0">
                <a:latin typeface="Arial"/>
                <a:cs typeface="Arial"/>
              </a:rPr>
              <a:t>Calcium</a:t>
            </a:r>
            <a:endParaRPr lang="en-US" sz="2000" b="1" dirty="0">
              <a:latin typeface="Arial"/>
              <a:cs typeface="Arial"/>
            </a:endParaRPr>
          </a:p>
        </p:txBody>
      </p:sp>
      <p:sp>
        <p:nvSpPr>
          <p:cNvPr id="7" name="TextBox 6"/>
          <p:cNvSpPr txBox="1"/>
          <p:nvPr/>
        </p:nvSpPr>
        <p:spPr>
          <a:xfrm>
            <a:off x="0" y="257407"/>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The calcium (</a:t>
            </a:r>
            <a:r>
              <a:rPr lang="en-US" sz="3200" b="1" dirty="0" err="1" smtClean="0">
                <a:solidFill>
                  <a:srgbClr val="0000FF"/>
                </a:solidFill>
                <a:latin typeface="Arial"/>
                <a:cs typeface="Arial"/>
              </a:rPr>
              <a:t>Ca</a:t>
            </a:r>
            <a:r>
              <a:rPr lang="en-US" sz="3200" b="1" dirty="0" smtClean="0">
                <a:solidFill>
                  <a:srgbClr val="0000FF"/>
                </a:solidFill>
                <a:latin typeface="Arial"/>
                <a:cs typeface="Arial"/>
              </a:rPr>
              <a:t>) in CaCO</a:t>
            </a:r>
            <a:r>
              <a:rPr lang="en-US" sz="3200" b="1" baseline="-25000" dirty="0" smtClean="0">
                <a:solidFill>
                  <a:srgbClr val="0000FF"/>
                </a:solidFill>
                <a:latin typeface="Arial"/>
                <a:cs typeface="Arial"/>
              </a:rPr>
              <a:t>3</a:t>
            </a:r>
            <a:endParaRPr lang="en-US" sz="3200" b="1" baseline="-25000" dirty="0">
              <a:solidFill>
                <a:srgbClr val="31859C"/>
              </a:solidFill>
              <a:latin typeface="Arial"/>
              <a:cs typeface="Arial"/>
            </a:endParaRPr>
          </a:p>
        </p:txBody>
      </p:sp>
      <p:sp>
        <p:nvSpPr>
          <p:cNvPr id="8" name="Rectangle 7"/>
          <p:cNvSpPr/>
          <p:nvPr/>
        </p:nvSpPr>
        <p:spPr>
          <a:xfrm>
            <a:off x="1688353" y="3197412"/>
            <a:ext cx="582706" cy="132976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977341" y="842183"/>
            <a:ext cx="1804894" cy="547346"/>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2749176" y="958642"/>
            <a:ext cx="3976987" cy="430887"/>
          </a:xfrm>
          <a:prstGeom prst="rect">
            <a:avLst/>
          </a:prstGeom>
          <a:noFill/>
        </p:spPr>
        <p:txBody>
          <a:bodyPr wrap="square" rtlCol="0">
            <a:spAutoFit/>
          </a:bodyPr>
          <a:lstStyle/>
          <a:p>
            <a:pPr algn="ctr"/>
            <a:r>
              <a:rPr lang="en-US" sz="2200" dirty="0" smtClean="0">
                <a:latin typeface="Arial"/>
                <a:cs typeface="Arial"/>
              </a:rPr>
              <a:t>[Ca</a:t>
            </a:r>
            <a:r>
              <a:rPr lang="en-US" sz="2200" baseline="30000" dirty="0" smtClean="0">
                <a:latin typeface="Arial"/>
                <a:cs typeface="Arial"/>
              </a:rPr>
              <a:t>2+</a:t>
            </a:r>
            <a:r>
              <a:rPr lang="en-US" sz="2200" dirty="0" smtClean="0">
                <a:latin typeface="Arial"/>
                <a:cs typeface="Arial"/>
              </a:rPr>
              <a:t>] (</a:t>
            </a:r>
            <a:r>
              <a:rPr lang="en-US" sz="2200" b="1" dirty="0" err="1" smtClean="0">
                <a:latin typeface="Arial"/>
                <a:cs typeface="Arial"/>
              </a:rPr>
              <a:t>mmol</a:t>
            </a:r>
            <a:r>
              <a:rPr lang="en-US" sz="2200" dirty="0" smtClean="0">
                <a:latin typeface="Arial"/>
                <a:cs typeface="Arial"/>
              </a:rPr>
              <a:t>/kg)</a:t>
            </a:r>
            <a:endParaRPr lang="en-US" sz="2200" dirty="0">
              <a:latin typeface="Arial"/>
              <a:cs typeface="Arial"/>
            </a:endParaRPr>
          </a:p>
        </p:txBody>
      </p:sp>
      <p:sp>
        <p:nvSpPr>
          <p:cNvPr id="11" name="TextBox 10"/>
          <p:cNvSpPr txBox="1"/>
          <p:nvPr/>
        </p:nvSpPr>
        <p:spPr>
          <a:xfrm rot="16200000">
            <a:off x="-468226" y="3972004"/>
            <a:ext cx="5068830" cy="430887"/>
          </a:xfrm>
          <a:prstGeom prst="rect">
            <a:avLst/>
          </a:prstGeom>
          <a:noFill/>
        </p:spPr>
        <p:txBody>
          <a:bodyPr wrap="square" rtlCol="0">
            <a:spAutoFit/>
          </a:bodyPr>
          <a:lstStyle/>
          <a:p>
            <a:pPr algn="ctr"/>
            <a:r>
              <a:rPr lang="en-US" sz="2200" dirty="0" smtClean="0">
                <a:latin typeface="Arial"/>
                <a:cs typeface="Arial"/>
              </a:rPr>
              <a:t>Depth (m)</a:t>
            </a:r>
            <a:endParaRPr lang="en-US" sz="2200" dirty="0">
              <a:latin typeface="Arial"/>
              <a:cs typeface="Arial"/>
            </a:endParaRPr>
          </a:p>
        </p:txBody>
      </p:sp>
    </p:spTree>
    <p:extLst>
      <p:ext uri="{BB962C8B-B14F-4D97-AF65-F5344CB8AC3E}">
        <p14:creationId xmlns:p14="http://schemas.microsoft.com/office/powerpoint/2010/main" val="352674932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2) Biological carbon pump</a:t>
            </a:r>
            <a:endParaRPr lang="en-US" sz="3200" b="1" baseline="-25000" dirty="0">
              <a:solidFill>
                <a:schemeClr val="accent5">
                  <a:lumMod val="75000"/>
                </a:schemeClr>
              </a:solidFill>
              <a:latin typeface="Arial"/>
              <a:cs typeface="Arial"/>
            </a:endParaRPr>
          </a:p>
        </p:txBody>
      </p:sp>
      <p:sp>
        <p:nvSpPr>
          <p:cNvPr id="5" name="Rectangle 4"/>
          <p:cNvSpPr/>
          <p:nvPr/>
        </p:nvSpPr>
        <p:spPr>
          <a:xfrm>
            <a:off x="521665" y="1388437"/>
            <a:ext cx="8125509" cy="4524315"/>
          </a:xfrm>
          <a:prstGeom prst="rect">
            <a:avLst/>
          </a:prstGeom>
        </p:spPr>
        <p:txBody>
          <a:bodyPr wrap="square">
            <a:spAutoFit/>
          </a:bodyPr>
          <a:lstStyle/>
          <a:p>
            <a:pPr algn="just"/>
            <a:r>
              <a:rPr lang="en-US" sz="2400" dirty="0">
                <a:latin typeface="Arial"/>
                <a:cs typeface="Arial"/>
              </a:rPr>
              <a:t>The photosynthetic production, sinking, and deep ocean decomposition of organic matter that cause a vertical gradient of dissolved </a:t>
            </a:r>
            <a:r>
              <a:rPr lang="en-US" sz="2400" dirty="0" smtClean="0">
                <a:latin typeface="Arial"/>
                <a:cs typeface="Arial"/>
              </a:rPr>
              <a:t>inorganic </a:t>
            </a:r>
            <a:r>
              <a:rPr lang="en-US" sz="2400" dirty="0">
                <a:latin typeface="Arial"/>
                <a:cs typeface="Arial"/>
              </a:rPr>
              <a:t>carbon </a:t>
            </a:r>
            <a:r>
              <a:rPr lang="en-US" sz="2400" dirty="0" smtClean="0">
                <a:latin typeface="Arial"/>
                <a:cs typeface="Arial"/>
              </a:rPr>
              <a:t>(DIC) in </a:t>
            </a:r>
            <a:r>
              <a:rPr lang="en-US" sz="2400" dirty="0">
                <a:latin typeface="Arial"/>
                <a:cs typeface="Arial"/>
              </a:rPr>
              <a:t>the ocean, in net causing the storage </a:t>
            </a:r>
            <a:r>
              <a:rPr lang="en-US" sz="2400" dirty="0" smtClean="0">
                <a:latin typeface="Arial"/>
                <a:cs typeface="Arial"/>
              </a:rPr>
              <a:t>of CO</a:t>
            </a:r>
            <a:r>
              <a:rPr lang="en-US" sz="2400" baseline="-25000" dirty="0" smtClean="0">
                <a:latin typeface="Arial"/>
                <a:cs typeface="Arial"/>
              </a:rPr>
              <a:t>2</a:t>
            </a:r>
            <a:r>
              <a:rPr lang="en-US" sz="2400" dirty="0" smtClean="0">
                <a:latin typeface="Arial"/>
                <a:cs typeface="Arial"/>
              </a:rPr>
              <a:t> in </a:t>
            </a:r>
            <a:r>
              <a:rPr lang="en-US" sz="2400" dirty="0">
                <a:latin typeface="Arial"/>
                <a:cs typeface="Arial"/>
              </a:rPr>
              <a:t>deep waters and thus </a:t>
            </a:r>
            <a:r>
              <a:rPr lang="en-US" sz="2400" dirty="0">
                <a:solidFill>
                  <a:srgbClr val="31859C"/>
                </a:solidFill>
                <a:latin typeface="Arial"/>
                <a:cs typeface="Arial"/>
              </a:rPr>
              <a:t>lowering atmospheric CO</a:t>
            </a:r>
            <a:r>
              <a:rPr lang="en-US" sz="2400" baseline="-25000" dirty="0">
                <a:solidFill>
                  <a:srgbClr val="31859C"/>
                </a:solidFill>
                <a:latin typeface="Arial"/>
                <a:cs typeface="Arial"/>
              </a:rPr>
              <a:t>2</a:t>
            </a:r>
            <a:r>
              <a:rPr lang="en-US" sz="2400" dirty="0">
                <a:latin typeface="Arial"/>
                <a:cs typeface="Arial"/>
              </a:rPr>
              <a:t>. </a:t>
            </a:r>
            <a:endParaRPr lang="en-US" sz="2400" dirty="0" smtClean="0">
              <a:latin typeface="Arial"/>
              <a:cs typeface="Arial"/>
            </a:endParaRPr>
          </a:p>
          <a:p>
            <a:pPr algn="just"/>
            <a:endParaRPr lang="en-US" sz="2400" dirty="0">
              <a:latin typeface="Arial"/>
              <a:cs typeface="Arial"/>
            </a:endParaRPr>
          </a:p>
          <a:p>
            <a:pPr algn="just"/>
            <a:r>
              <a:rPr lang="en-US" sz="2400" dirty="0" smtClean="0">
                <a:latin typeface="Arial"/>
                <a:cs typeface="Arial"/>
              </a:rPr>
              <a:t>In </a:t>
            </a:r>
            <a:r>
              <a:rPr lang="en-US" sz="2400" dirty="0">
                <a:latin typeface="Arial"/>
                <a:cs typeface="Arial"/>
              </a:rPr>
              <a:t>some cases, the biological pump is taken to involve two components: (1) the rain of </a:t>
            </a:r>
            <a:r>
              <a:rPr lang="en-US" sz="2400" dirty="0" smtClean="0">
                <a:latin typeface="Arial"/>
                <a:cs typeface="Arial"/>
              </a:rPr>
              <a:t>soft tissue </a:t>
            </a:r>
            <a:r>
              <a:rPr lang="en-US" sz="2400" dirty="0">
                <a:latin typeface="Arial"/>
                <a:cs typeface="Arial"/>
              </a:rPr>
              <a:t>organic carbon from the surface to depth, the </a:t>
            </a:r>
            <a:r>
              <a:rPr lang="en-US" sz="2400" dirty="0">
                <a:solidFill>
                  <a:srgbClr val="31859C"/>
                </a:solidFill>
                <a:latin typeface="Arial"/>
                <a:cs typeface="Arial"/>
              </a:rPr>
              <a:t>“</a:t>
            </a:r>
            <a:r>
              <a:rPr lang="en-US" sz="2400" dirty="0" smtClean="0">
                <a:solidFill>
                  <a:srgbClr val="31859C"/>
                </a:solidFill>
                <a:latin typeface="Arial"/>
                <a:cs typeface="Arial"/>
              </a:rPr>
              <a:t>soft tissue </a:t>
            </a:r>
            <a:r>
              <a:rPr lang="en-US" sz="2400" dirty="0">
                <a:solidFill>
                  <a:srgbClr val="31859C"/>
                </a:solidFill>
                <a:latin typeface="Arial"/>
                <a:cs typeface="Arial"/>
              </a:rPr>
              <a:t>pump”</a:t>
            </a:r>
            <a:r>
              <a:rPr lang="en-US" sz="2400" dirty="0">
                <a:latin typeface="Arial"/>
                <a:cs typeface="Arial"/>
              </a:rPr>
              <a:t>, and </a:t>
            </a:r>
            <a:r>
              <a:rPr lang="en-US" sz="2400" dirty="0">
                <a:solidFill>
                  <a:srgbClr val="FF0000"/>
                </a:solidFill>
                <a:latin typeface="Arial"/>
                <a:cs typeface="Arial"/>
              </a:rPr>
              <a:t>(2) the rain of mineral </a:t>
            </a:r>
            <a:r>
              <a:rPr lang="en-US" sz="2400" dirty="0" smtClean="0">
                <a:solidFill>
                  <a:srgbClr val="FF0000"/>
                </a:solidFill>
                <a:latin typeface="Arial"/>
                <a:cs typeface="Arial"/>
              </a:rPr>
              <a:t>calcium</a:t>
            </a:r>
            <a:r>
              <a:rPr lang="en-US" sz="2400" dirty="0">
                <a:solidFill>
                  <a:srgbClr val="FF0000"/>
                </a:solidFill>
                <a:latin typeface="Arial"/>
                <a:cs typeface="Arial"/>
              </a:rPr>
              <a:t> </a:t>
            </a:r>
            <a:r>
              <a:rPr lang="en-US" sz="2400" dirty="0" smtClean="0">
                <a:solidFill>
                  <a:srgbClr val="FF0000"/>
                </a:solidFill>
                <a:latin typeface="Arial"/>
                <a:cs typeface="Arial"/>
              </a:rPr>
              <a:t>carbonate </a:t>
            </a:r>
            <a:r>
              <a:rPr lang="en-US" sz="2400" dirty="0">
                <a:solidFill>
                  <a:srgbClr val="FF0000"/>
                </a:solidFill>
                <a:latin typeface="Arial"/>
                <a:cs typeface="Arial"/>
              </a:rPr>
              <a:t>from the surface to depth, the “carbonate pump”.</a:t>
            </a:r>
            <a:r>
              <a:rPr lang="en-US" sz="2400" dirty="0">
                <a:latin typeface="Arial"/>
                <a:cs typeface="Arial"/>
              </a:rPr>
              <a:t> </a:t>
            </a:r>
            <a:r>
              <a:rPr lang="en-US" sz="2400" b="1" dirty="0">
                <a:solidFill>
                  <a:srgbClr val="FF0000"/>
                </a:solidFill>
                <a:latin typeface="Arial"/>
                <a:cs typeface="Arial"/>
              </a:rPr>
              <a:t>The </a:t>
            </a:r>
            <a:r>
              <a:rPr lang="en-US" sz="2400" b="1" dirty="0" smtClean="0">
                <a:solidFill>
                  <a:srgbClr val="FF0000"/>
                </a:solidFill>
                <a:latin typeface="Arial"/>
                <a:cs typeface="Arial"/>
              </a:rPr>
              <a:t>former (1) </a:t>
            </a:r>
            <a:r>
              <a:rPr lang="en-US" sz="2400" b="1" dirty="0">
                <a:solidFill>
                  <a:srgbClr val="FF0000"/>
                </a:solidFill>
                <a:latin typeface="Arial"/>
                <a:cs typeface="Arial"/>
              </a:rPr>
              <a:t>lowers atmospheric CO</a:t>
            </a:r>
            <a:r>
              <a:rPr lang="en-US" sz="2400" b="1" baseline="-25000" dirty="0">
                <a:solidFill>
                  <a:srgbClr val="FF0000"/>
                </a:solidFill>
                <a:latin typeface="Arial"/>
                <a:cs typeface="Arial"/>
              </a:rPr>
              <a:t>2</a:t>
            </a:r>
            <a:r>
              <a:rPr lang="en-US" sz="2400" b="1" dirty="0">
                <a:solidFill>
                  <a:srgbClr val="FF0000"/>
                </a:solidFill>
                <a:latin typeface="Arial"/>
                <a:cs typeface="Arial"/>
              </a:rPr>
              <a:t>, while the latter </a:t>
            </a:r>
            <a:r>
              <a:rPr lang="en-US" sz="2400" b="1" dirty="0" smtClean="0">
                <a:solidFill>
                  <a:srgbClr val="FF0000"/>
                </a:solidFill>
                <a:latin typeface="Arial"/>
                <a:cs typeface="Arial"/>
              </a:rPr>
              <a:t>(2) raises it.</a:t>
            </a:r>
            <a:endParaRPr lang="en-US" sz="2400" b="1" dirty="0">
              <a:solidFill>
                <a:srgbClr val="FF0000"/>
              </a:solidFill>
              <a:latin typeface="Arial"/>
              <a:cs typeface="Arial"/>
            </a:endParaRPr>
          </a:p>
        </p:txBody>
      </p:sp>
    </p:spTree>
    <p:extLst>
      <p:ext uri="{BB962C8B-B14F-4D97-AF65-F5344CB8AC3E}">
        <p14:creationId xmlns:p14="http://schemas.microsoft.com/office/powerpoint/2010/main" val="39728758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148667" y="6568434"/>
            <a:ext cx="4995333" cy="307777"/>
          </a:xfrm>
          <a:prstGeom prst="rect">
            <a:avLst/>
          </a:prstGeom>
          <a:noFill/>
        </p:spPr>
        <p:txBody>
          <a:bodyPr wrap="square" rtlCol="0">
            <a:spAutoFit/>
          </a:bodyPr>
          <a:lstStyle/>
          <a:p>
            <a:pPr algn="r"/>
            <a:r>
              <a:rPr lang="en-US" sz="1400" dirty="0" smtClean="0">
                <a:latin typeface="Arial"/>
                <a:cs typeface="Arial"/>
              </a:rPr>
              <a:t>Barker and </a:t>
            </a:r>
            <a:r>
              <a:rPr lang="en-US" sz="1400" dirty="0" err="1" smtClean="0">
                <a:latin typeface="Arial"/>
                <a:cs typeface="Arial"/>
              </a:rPr>
              <a:t>Ridgewell</a:t>
            </a:r>
            <a:r>
              <a:rPr lang="en-US" sz="1400" dirty="0" smtClean="0">
                <a:latin typeface="Arial"/>
                <a:cs typeface="Arial"/>
              </a:rPr>
              <a:t>, 2012</a:t>
            </a:r>
            <a:endParaRPr lang="en-US" sz="1400" dirty="0">
              <a:latin typeface="Arial"/>
              <a:cs typeface="Arial"/>
            </a:endParaRPr>
          </a:p>
        </p:txBody>
      </p:sp>
      <p:grpSp>
        <p:nvGrpSpPr>
          <p:cNvPr id="2" name="Group 1"/>
          <p:cNvGrpSpPr>
            <a:grpSpLocks noChangeAspect="1"/>
          </p:cNvGrpSpPr>
          <p:nvPr/>
        </p:nvGrpSpPr>
        <p:grpSpPr>
          <a:xfrm>
            <a:off x="1" y="370834"/>
            <a:ext cx="4782383" cy="5943600"/>
            <a:chOff x="0" y="660400"/>
            <a:chExt cx="4986758" cy="6197600"/>
          </a:xfrm>
        </p:grpSpPr>
        <p:pic>
          <p:nvPicPr>
            <p:cNvPr id="4" name="Picture 3"/>
            <p:cNvPicPr>
              <a:picLocks noChangeAspect="1"/>
            </p:cNvPicPr>
            <p:nvPr/>
          </p:nvPicPr>
          <p:blipFill>
            <a:blip r:embed="rId3"/>
            <a:stretch>
              <a:fillRect/>
            </a:stretch>
          </p:blipFill>
          <p:spPr>
            <a:xfrm>
              <a:off x="0" y="660400"/>
              <a:ext cx="4986758" cy="6197600"/>
            </a:xfrm>
            <a:prstGeom prst="rect">
              <a:avLst/>
            </a:prstGeom>
          </p:spPr>
        </p:pic>
        <p:sp>
          <p:nvSpPr>
            <p:cNvPr id="6" name="TextBox 5"/>
            <p:cNvSpPr txBox="1"/>
            <p:nvPr/>
          </p:nvSpPr>
          <p:spPr>
            <a:xfrm>
              <a:off x="118536" y="4051871"/>
              <a:ext cx="1947332" cy="461665"/>
            </a:xfrm>
            <a:prstGeom prst="rect">
              <a:avLst/>
            </a:prstGeom>
            <a:noFill/>
          </p:spPr>
          <p:txBody>
            <a:bodyPr wrap="square" rtlCol="0">
              <a:spAutoFit/>
            </a:bodyPr>
            <a:lstStyle/>
            <a:p>
              <a:pPr algn="ctr"/>
              <a:r>
                <a:rPr lang="en-US" sz="2400" dirty="0" smtClean="0">
                  <a:solidFill>
                    <a:schemeClr val="bg1"/>
                  </a:solidFill>
                  <a:latin typeface="Arial"/>
                  <a:cs typeface="Arial"/>
                </a:rPr>
                <a:t>foraminifera</a:t>
              </a:r>
              <a:endParaRPr lang="en-US" sz="2400" baseline="-25000" dirty="0">
                <a:solidFill>
                  <a:schemeClr val="bg1"/>
                </a:solidFill>
                <a:latin typeface="Arial"/>
                <a:cs typeface="Arial"/>
              </a:endParaRPr>
            </a:p>
          </p:txBody>
        </p:sp>
      </p:grpSp>
      <p:sp>
        <p:nvSpPr>
          <p:cNvPr id="7" name="TextBox 6"/>
          <p:cNvSpPr txBox="1"/>
          <p:nvPr/>
        </p:nvSpPr>
        <p:spPr>
          <a:xfrm>
            <a:off x="4547680" y="549757"/>
            <a:ext cx="4712545" cy="3426579"/>
          </a:xfrm>
          <a:prstGeom prst="rect">
            <a:avLst/>
          </a:prstGeom>
          <a:noFill/>
        </p:spPr>
        <p:txBody>
          <a:bodyPr wrap="square" rtlCol="0">
            <a:spAutoFit/>
          </a:bodyPr>
          <a:lstStyle/>
          <a:p>
            <a:pPr algn="ctr"/>
            <a:r>
              <a:rPr lang="en-US" sz="3200" b="1" dirty="0" smtClean="0">
                <a:solidFill>
                  <a:srgbClr val="0000FF"/>
                </a:solidFill>
                <a:latin typeface="Arial"/>
                <a:cs typeface="Arial"/>
              </a:rPr>
              <a:t>Carbonate pump</a:t>
            </a:r>
          </a:p>
          <a:p>
            <a:pPr algn="ctr"/>
            <a:endParaRPr lang="en-US" sz="2400" b="1" baseline="-25000" dirty="0">
              <a:solidFill>
                <a:srgbClr val="0000FF"/>
              </a:solidFill>
              <a:latin typeface="Arial"/>
              <a:cs typeface="Arial"/>
            </a:endParaRPr>
          </a:p>
          <a:p>
            <a:pPr algn="ctr"/>
            <a:r>
              <a:rPr lang="is-IS" sz="2000" dirty="0" smtClean="0">
                <a:latin typeface="Arial"/>
                <a:cs typeface="Arial"/>
              </a:rPr>
              <a:t>Ca</a:t>
            </a:r>
            <a:r>
              <a:rPr lang="is-IS" sz="2000" baseline="30000" dirty="0" smtClean="0">
                <a:latin typeface="Arial"/>
                <a:cs typeface="Arial"/>
              </a:rPr>
              <a:t>2+</a:t>
            </a:r>
            <a:r>
              <a:rPr lang="is-IS" sz="2000" dirty="0" smtClean="0">
                <a:latin typeface="Arial"/>
                <a:cs typeface="Arial"/>
              </a:rPr>
              <a:t> </a:t>
            </a:r>
            <a:r>
              <a:rPr lang="is-IS" sz="2000" dirty="0">
                <a:latin typeface="Arial"/>
                <a:cs typeface="Arial"/>
              </a:rPr>
              <a:t>+ </a:t>
            </a:r>
            <a:r>
              <a:rPr lang="is-IS" sz="2000" dirty="0" smtClean="0">
                <a:latin typeface="Arial"/>
                <a:cs typeface="Arial"/>
              </a:rPr>
              <a:t>2HCO</a:t>
            </a:r>
            <a:r>
              <a:rPr lang="is-IS" sz="2000" baseline="-25000" dirty="0" smtClean="0">
                <a:latin typeface="Arial"/>
                <a:cs typeface="Arial"/>
              </a:rPr>
              <a:t>3</a:t>
            </a:r>
            <a:r>
              <a:rPr lang="is-IS" sz="2000" baseline="30000" dirty="0">
                <a:latin typeface="Arial"/>
                <a:cs typeface="Arial"/>
              </a:rPr>
              <a:t>-</a:t>
            </a:r>
            <a:r>
              <a:rPr lang="is-IS" sz="2000" dirty="0" smtClean="0">
                <a:latin typeface="Arial"/>
                <a:cs typeface="Arial"/>
              </a:rPr>
              <a:t> </a:t>
            </a:r>
            <a:r>
              <a:rPr lang="is-IS" sz="2000" dirty="0">
                <a:latin typeface="Arial"/>
                <a:cs typeface="Arial"/>
              </a:rPr>
              <a:t>↔ </a:t>
            </a:r>
            <a:r>
              <a:rPr lang="is-IS" sz="2000" b="1" dirty="0" smtClean="0">
                <a:latin typeface="Arial"/>
                <a:cs typeface="Arial"/>
              </a:rPr>
              <a:t>CaCO</a:t>
            </a:r>
            <a:r>
              <a:rPr lang="is-IS" sz="2000" b="1" baseline="-25000" dirty="0" smtClean="0">
                <a:latin typeface="Arial"/>
                <a:cs typeface="Arial"/>
              </a:rPr>
              <a:t>3</a:t>
            </a:r>
            <a:r>
              <a:rPr lang="is-IS" sz="2000" dirty="0" smtClean="0">
                <a:latin typeface="Arial"/>
                <a:cs typeface="Arial"/>
              </a:rPr>
              <a:t> </a:t>
            </a:r>
            <a:r>
              <a:rPr lang="is-IS" sz="2000" dirty="0">
                <a:latin typeface="Arial"/>
                <a:cs typeface="Arial"/>
              </a:rPr>
              <a:t>+ </a:t>
            </a: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CO</a:t>
            </a:r>
            <a:r>
              <a:rPr lang="is-IS" sz="2000" baseline="-25000" dirty="0" smtClean="0">
                <a:latin typeface="Arial"/>
                <a:cs typeface="Arial"/>
              </a:rPr>
              <a:t>3</a:t>
            </a:r>
          </a:p>
          <a:p>
            <a:pPr algn="ctr"/>
            <a:r>
              <a:rPr lang="is-IS" sz="2000" dirty="0" smtClean="0">
                <a:solidFill>
                  <a:srgbClr val="FFFFFF"/>
                </a:solidFill>
                <a:latin typeface="Arial"/>
                <a:cs typeface="Arial"/>
              </a:rPr>
              <a:t>H</a:t>
            </a:r>
            <a:r>
              <a:rPr lang="is-IS" sz="2000" baseline="-25000" dirty="0" smtClean="0">
                <a:solidFill>
                  <a:srgbClr val="FFFFFF"/>
                </a:solidFill>
                <a:latin typeface="Arial"/>
                <a:cs typeface="Arial"/>
              </a:rPr>
              <a:t>2</a:t>
            </a:r>
            <a:r>
              <a:rPr lang="is-IS" sz="2000" dirty="0" smtClean="0">
                <a:solidFill>
                  <a:srgbClr val="FFFFFF"/>
                </a:solidFill>
                <a:latin typeface="Arial"/>
                <a:cs typeface="Arial"/>
              </a:rPr>
              <a:t>CO</a:t>
            </a:r>
            <a:r>
              <a:rPr lang="is-IS" sz="2000" baseline="-25000" dirty="0" smtClean="0">
                <a:solidFill>
                  <a:srgbClr val="FFFFFF"/>
                </a:solidFill>
                <a:latin typeface="Arial"/>
                <a:cs typeface="Arial"/>
              </a:rPr>
              <a:t>3</a:t>
            </a:r>
            <a:r>
              <a:rPr lang="is-IS" sz="2000" dirty="0" smtClean="0">
                <a:solidFill>
                  <a:srgbClr val="FFFFFF"/>
                </a:solidFill>
                <a:latin typeface="Arial"/>
                <a:cs typeface="Arial"/>
              </a:rPr>
              <a:t> </a:t>
            </a:r>
            <a:r>
              <a:rPr lang="is-IS" sz="2000" dirty="0">
                <a:solidFill>
                  <a:srgbClr val="FFFFFF"/>
                </a:solidFill>
                <a:latin typeface="Arial"/>
                <a:cs typeface="Arial"/>
              </a:rPr>
              <a:t>↔ </a:t>
            </a:r>
            <a:r>
              <a:rPr lang="is-IS" sz="2000" dirty="0" smtClean="0">
                <a:solidFill>
                  <a:srgbClr val="FFFFFF"/>
                </a:solidFill>
                <a:latin typeface="Arial"/>
                <a:cs typeface="Arial"/>
              </a:rPr>
              <a:t>H</a:t>
            </a:r>
            <a:r>
              <a:rPr lang="is-IS" sz="2000" baseline="-25000" dirty="0" smtClean="0">
                <a:solidFill>
                  <a:srgbClr val="FFFFFF"/>
                </a:solidFill>
                <a:latin typeface="Arial"/>
                <a:cs typeface="Arial"/>
              </a:rPr>
              <a:t>2</a:t>
            </a:r>
            <a:r>
              <a:rPr lang="is-IS" sz="2000" dirty="0" smtClean="0">
                <a:solidFill>
                  <a:srgbClr val="FFFFFF"/>
                </a:solidFill>
                <a:latin typeface="Arial"/>
                <a:cs typeface="Arial"/>
              </a:rPr>
              <a:t>O + CO</a:t>
            </a:r>
            <a:r>
              <a:rPr lang="is-IS" sz="2000" baseline="-25000" dirty="0" smtClean="0">
                <a:solidFill>
                  <a:srgbClr val="FFFFFF"/>
                </a:solidFill>
                <a:latin typeface="Arial"/>
                <a:cs typeface="Arial"/>
              </a:rPr>
              <a:t>2</a:t>
            </a:r>
          </a:p>
          <a:p>
            <a:pPr algn="ctr"/>
            <a:endParaRPr lang="is-IS" sz="2000" baseline="-25000" dirty="0">
              <a:solidFill>
                <a:srgbClr val="FFFFFF"/>
              </a:solidFill>
              <a:latin typeface="Arial"/>
              <a:cs typeface="Arial"/>
            </a:endParaRPr>
          </a:p>
          <a:p>
            <a:pPr algn="ctr"/>
            <a:r>
              <a:rPr lang="is-IS" sz="2000" dirty="0">
                <a:solidFill>
                  <a:srgbClr val="FFFFFF"/>
                </a:solidFill>
                <a:latin typeface="Arial"/>
                <a:cs typeface="Arial"/>
              </a:rPr>
              <a:t>Ca</a:t>
            </a:r>
            <a:r>
              <a:rPr lang="is-IS" sz="2000" baseline="30000" dirty="0">
                <a:solidFill>
                  <a:srgbClr val="FFFFFF"/>
                </a:solidFill>
                <a:latin typeface="Arial"/>
                <a:cs typeface="Arial"/>
              </a:rPr>
              <a:t>2+</a:t>
            </a:r>
            <a:r>
              <a:rPr lang="is-IS" sz="2000" dirty="0">
                <a:solidFill>
                  <a:srgbClr val="FFFFFF"/>
                </a:solidFill>
                <a:latin typeface="Arial"/>
                <a:cs typeface="Arial"/>
              </a:rPr>
              <a:t> + 2HCO</a:t>
            </a:r>
            <a:r>
              <a:rPr lang="is-IS" sz="2000" baseline="-25000" dirty="0">
                <a:solidFill>
                  <a:srgbClr val="FFFFFF"/>
                </a:solidFill>
                <a:latin typeface="Arial"/>
                <a:cs typeface="Arial"/>
              </a:rPr>
              <a:t>3</a:t>
            </a:r>
            <a:r>
              <a:rPr lang="is-IS" sz="2000" baseline="30000" dirty="0">
                <a:solidFill>
                  <a:srgbClr val="FFFFFF"/>
                </a:solidFill>
                <a:latin typeface="Arial"/>
                <a:cs typeface="Arial"/>
              </a:rPr>
              <a:t>-</a:t>
            </a:r>
            <a:r>
              <a:rPr lang="is-IS" sz="2000" dirty="0">
                <a:solidFill>
                  <a:srgbClr val="FFFFFF"/>
                </a:solidFill>
                <a:latin typeface="Arial"/>
                <a:cs typeface="Arial"/>
              </a:rPr>
              <a:t> ↔ </a:t>
            </a:r>
            <a:r>
              <a:rPr lang="is-IS" sz="2000" b="1" dirty="0" smtClean="0">
                <a:solidFill>
                  <a:srgbClr val="FFFFFF"/>
                </a:solidFill>
                <a:latin typeface="Arial"/>
                <a:cs typeface="Arial"/>
              </a:rPr>
              <a:t>CaCO</a:t>
            </a:r>
            <a:r>
              <a:rPr lang="is-IS" sz="2000" b="1" baseline="-25000" dirty="0" smtClean="0">
                <a:solidFill>
                  <a:srgbClr val="FFFFFF"/>
                </a:solidFill>
                <a:latin typeface="Arial"/>
                <a:cs typeface="Arial"/>
              </a:rPr>
              <a:t>3</a:t>
            </a:r>
            <a:r>
              <a:rPr lang="is-IS" sz="2000" dirty="0" smtClean="0">
                <a:solidFill>
                  <a:srgbClr val="FFFFFF"/>
                </a:solidFill>
                <a:latin typeface="Arial"/>
                <a:cs typeface="Arial"/>
              </a:rPr>
              <a:t> + CO</a:t>
            </a:r>
            <a:r>
              <a:rPr lang="is-IS" sz="2000" baseline="-25000" dirty="0" smtClean="0">
                <a:solidFill>
                  <a:srgbClr val="FFFFFF"/>
                </a:solidFill>
                <a:latin typeface="Arial"/>
                <a:cs typeface="Arial"/>
              </a:rPr>
              <a:t>2</a:t>
            </a:r>
            <a:r>
              <a:rPr lang="is-IS" sz="2000" dirty="0" smtClean="0">
                <a:solidFill>
                  <a:srgbClr val="FFFFFF"/>
                </a:solidFill>
                <a:latin typeface="Arial"/>
                <a:cs typeface="Arial"/>
              </a:rPr>
              <a:t> + H</a:t>
            </a:r>
            <a:r>
              <a:rPr lang="is-IS" sz="2000" baseline="-25000" dirty="0" smtClean="0">
                <a:solidFill>
                  <a:srgbClr val="FFFFFF"/>
                </a:solidFill>
                <a:latin typeface="Arial"/>
                <a:cs typeface="Arial"/>
              </a:rPr>
              <a:t>2</a:t>
            </a:r>
            <a:r>
              <a:rPr lang="is-IS" sz="2000" dirty="0" smtClean="0">
                <a:solidFill>
                  <a:srgbClr val="FFFFFF"/>
                </a:solidFill>
                <a:latin typeface="Arial"/>
                <a:cs typeface="Arial"/>
              </a:rPr>
              <a:t>O</a:t>
            </a:r>
            <a:endParaRPr lang="is-IS" sz="2000" baseline="-25000" dirty="0" smtClean="0">
              <a:solidFill>
                <a:srgbClr val="FFFFFF"/>
              </a:solidFill>
              <a:latin typeface="Arial"/>
              <a:cs typeface="Arial"/>
            </a:endParaRPr>
          </a:p>
          <a:p>
            <a:pPr algn="ctr"/>
            <a:endParaRPr lang="is-IS" sz="1200" dirty="0">
              <a:solidFill>
                <a:srgbClr val="FFFFFF"/>
              </a:solidFill>
              <a:latin typeface="Arial"/>
              <a:cs typeface="Arial"/>
            </a:endParaRPr>
          </a:p>
          <a:p>
            <a:pPr algn="ctr"/>
            <a:r>
              <a:rPr lang="is-IS" sz="2300" dirty="0" smtClean="0">
                <a:solidFill>
                  <a:srgbClr val="FFFFFF"/>
                </a:solidFill>
                <a:latin typeface="Arial"/>
                <a:cs typeface="Arial"/>
              </a:rPr>
              <a:t>Formation of calcium carbonate releases CO</a:t>
            </a:r>
            <a:r>
              <a:rPr lang="is-IS" sz="2300" baseline="-25000" dirty="0" smtClean="0">
                <a:solidFill>
                  <a:srgbClr val="FFFFFF"/>
                </a:solidFill>
                <a:latin typeface="Arial"/>
                <a:cs typeface="Arial"/>
              </a:rPr>
              <a:t>2</a:t>
            </a:r>
            <a:endParaRPr lang="en-US" sz="2300" baseline="-25000" dirty="0">
              <a:solidFill>
                <a:srgbClr val="FFFFFF"/>
              </a:solidFill>
              <a:latin typeface="Arial"/>
              <a:cs typeface="Arial"/>
            </a:endParaRPr>
          </a:p>
          <a:p>
            <a:pPr algn="ctr"/>
            <a:endParaRPr lang="en-US" sz="2400" baseline="30000" dirty="0">
              <a:latin typeface="Arial"/>
              <a:cs typeface="Arial"/>
            </a:endParaRPr>
          </a:p>
          <a:p>
            <a:pPr algn="ctr"/>
            <a:endParaRPr lang="en-US" sz="3200" b="1" baseline="-25000" dirty="0">
              <a:solidFill>
                <a:srgbClr val="0000FF"/>
              </a:solidFill>
              <a:latin typeface="Arial"/>
              <a:cs typeface="Arial"/>
            </a:endParaRPr>
          </a:p>
        </p:txBody>
      </p:sp>
      <p:pic>
        <p:nvPicPr>
          <p:cNvPr id="3" name="Picture 2"/>
          <p:cNvPicPr>
            <a:picLocks noChangeAspect="1"/>
          </p:cNvPicPr>
          <p:nvPr/>
        </p:nvPicPr>
        <p:blipFill rotWithShape="1">
          <a:blip r:embed="rId4"/>
          <a:srcRect l="51369"/>
          <a:stretch/>
        </p:blipFill>
        <p:spPr>
          <a:xfrm>
            <a:off x="4883982" y="3487843"/>
            <a:ext cx="2109250" cy="2945124"/>
          </a:xfrm>
          <a:prstGeom prst="rect">
            <a:avLst/>
          </a:prstGeom>
        </p:spPr>
      </p:pic>
      <p:pic>
        <p:nvPicPr>
          <p:cNvPr id="8" name="Picture 7"/>
          <p:cNvPicPr>
            <a:picLocks noChangeAspect="1"/>
          </p:cNvPicPr>
          <p:nvPr/>
        </p:nvPicPr>
        <p:blipFill>
          <a:blip r:embed="rId5"/>
          <a:stretch>
            <a:fillRect/>
          </a:stretch>
        </p:blipFill>
        <p:spPr>
          <a:xfrm rot="5400000">
            <a:off x="6596425" y="4054213"/>
            <a:ext cx="2945124" cy="1812384"/>
          </a:xfrm>
          <a:prstGeom prst="rect">
            <a:avLst/>
          </a:prstGeom>
          <a:noFill/>
          <a:ln>
            <a:noFill/>
          </a:ln>
        </p:spPr>
      </p:pic>
    </p:spTree>
    <p:extLst>
      <p:ext uri="{BB962C8B-B14F-4D97-AF65-F5344CB8AC3E}">
        <p14:creationId xmlns:p14="http://schemas.microsoft.com/office/powerpoint/2010/main" val="139132100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148667" y="6568434"/>
            <a:ext cx="4995333" cy="307777"/>
          </a:xfrm>
          <a:prstGeom prst="rect">
            <a:avLst/>
          </a:prstGeom>
          <a:noFill/>
        </p:spPr>
        <p:txBody>
          <a:bodyPr wrap="square" rtlCol="0">
            <a:spAutoFit/>
          </a:bodyPr>
          <a:lstStyle/>
          <a:p>
            <a:pPr algn="r"/>
            <a:r>
              <a:rPr lang="en-US" sz="1400" dirty="0" smtClean="0">
                <a:latin typeface="Arial"/>
                <a:cs typeface="Arial"/>
              </a:rPr>
              <a:t>Barker and </a:t>
            </a:r>
            <a:r>
              <a:rPr lang="en-US" sz="1400" dirty="0" err="1" smtClean="0">
                <a:latin typeface="Arial"/>
                <a:cs typeface="Arial"/>
              </a:rPr>
              <a:t>Ridgewell</a:t>
            </a:r>
            <a:r>
              <a:rPr lang="en-US" sz="1400" dirty="0" smtClean="0">
                <a:latin typeface="Arial"/>
                <a:cs typeface="Arial"/>
              </a:rPr>
              <a:t>, 2012</a:t>
            </a:r>
            <a:endParaRPr lang="en-US" sz="1400" dirty="0">
              <a:latin typeface="Arial"/>
              <a:cs typeface="Arial"/>
            </a:endParaRPr>
          </a:p>
        </p:txBody>
      </p:sp>
      <p:grpSp>
        <p:nvGrpSpPr>
          <p:cNvPr id="2" name="Group 1"/>
          <p:cNvGrpSpPr>
            <a:grpSpLocks noChangeAspect="1"/>
          </p:cNvGrpSpPr>
          <p:nvPr/>
        </p:nvGrpSpPr>
        <p:grpSpPr>
          <a:xfrm>
            <a:off x="1" y="370834"/>
            <a:ext cx="4782383" cy="5943600"/>
            <a:chOff x="0" y="660400"/>
            <a:chExt cx="4986758" cy="6197600"/>
          </a:xfrm>
        </p:grpSpPr>
        <p:pic>
          <p:nvPicPr>
            <p:cNvPr id="4" name="Picture 3"/>
            <p:cNvPicPr>
              <a:picLocks noChangeAspect="1"/>
            </p:cNvPicPr>
            <p:nvPr/>
          </p:nvPicPr>
          <p:blipFill>
            <a:blip r:embed="rId3"/>
            <a:stretch>
              <a:fillRect/>
            </a:stretch>
          </p:blipFill>
          <p:spPr>
            <a:xfrm>
              <a:off x="0" y="660400"/>
              <a:ext cx="4986758" cy="6197600"/>
            </a:xfrm>
            <a:prstGeom prst="rect">
              <a:avLst/>
            </a:prstGeom>
          </p:spPr>
        </p:pic>
        <p:sp>
          <p:nvSpPr>
            <p:cNvPr id="6" name="TextBox 5"/>
            <p:cNvSpPr txBox="1"/>
            <p:nvPr/>
          </p:nvSpPr>
          <p:spPr>
            <a:xfrm>
              <a:off x="118536" y="4051871"/>
              <a:ext cx="1947332" cy="461665"/>
            </a:xfrm>
            <a:prstGeom prst="rect">
              <a:avLst/>
            </a:prstGeom>
            <a:noFill/>
          </p:spPr>
          <p:txBody>
            <a:bodyPr wrap="square" rtlCol="0">
              <a:spAutoFit/>
            </a:bodyPr>
            <a:lstStyle/>
            <a:p>
              <a:pPr algn="ctr"/>
              <a:r>
                <a:rPr lang="en-US" sz="2400" dirty="0" smtClean="0">
                  <a:solidFill>
                    <a:schemeClr val="bg1"/>
                  </a:solidFill>
                  <a:latin typeface="Arial"/>
                  <a:cs typeface="Arial"/>
                </a:rPr>
                <a:t>foraminifera</a:t>
              </a:r>
              <a:endParaRPr lang="en-US" sz="2400" baseline="-25000" dirty="0">
                <a:solidFill>
                  <a:schemeClr val="bg1"/>
                </a:solidFill>
                <a:latin typeface="Arial"/>
                <a:cs typeface="Arial"/>
              </a:endParaRPr>
            </a:p>
          </p:txBody>
        </p:sp>
      </p:grpSp>
      <p:sp>
        <p:nvSpPr>
          <p:cNvPr id="7" name="TextBox 6"/>
          <p:cNvSpPr txBox="1"/>
          <p:nvPr/>
        </p:nvSpPr>
        <p:spPr>
          <a:xfrm>
            <a:off x="4547680" y="549757"/>
            <a:ext cx="4712545" cy="3426579"/>
          </a:xfrm>
          <a:prstGeom prst="rect">
            <a:avLst/>
          </a:prstGeom>
          <a:noFill/>
        </p:spPr>
        <p:txBody>
          <a:bodyPr wrap="square" rtlCol="0">
            <a:spAutoFit/>
          </a:bodyPr>
          <a:lstStyle/>
          <a:p>
            <a:pPr algn="ctr"/>
            <a:r>
              <a:rPr lang="en-US" sz="3200" b="1" dirty="0" smtClean="0">
                <a:solidFill>
                  <a:srgbClr val="0000FF"/>
                </a:solidFill>
                <a:latin typeface="Arial"/>
                <a:cs typeface="Arial"/>
              </a:rPr>
              <a:t>Carbonate pump</a:t>
            </a:r>
          </a:p>
          <a:p>
            <a:pPr algn="ctr"/>
            <a:endParaRPr lang="en-US" sz="2400" b="1" baseline="-25000" dirty="0">
              <a:solidFill>
                <a:srgbClr val="0000FF"/>
              </a:solidFill>
              <a:latin typeface="Arial"/>
              <a:cs typeface="Arial"/>
            </a:endParaRPr>
          </a:p>
          <a:p>
            <a:pPr algn="ctr"/>
            <a:r>
              <a:rPr lang="is-IS" sz="2000" dirty="0" smtClean="0">
                <a:latin typeface="Arial"/>
                <a:cs typeface="Arial"/>
              </a:rPr>
              <a:t>Ca</a:t>
            </a:r>
            <a:r>
              <a:rPr lang="is-IS" sz="2000" baseline="30000" dirty="0" smtClean="0">
                <a:latin typeface="Arial"/>
                <a:cs typeface="Arial"/>
              </a:rPr>
              <a:t>2+</a:t>
            </a:r>
            <a:r>
              <a:rPr lang="is-IS" sz="2000" dirty="0" smtClean="0">
                <a:latin typeface="Arial"/>
                <a:cs typeface="Arial"/>
              </a:rPr>
              <a:t> </a:t>
            </a:r>
            <a:r>
              <a:rPr lang="is-IS" sz="2000" dirty="0">
                <a:latin typeface="Arial"/>
                <a:cs typeface="Arial"/>
              </a:rPr>
              <a:t>+ </a:t>
            </a:r>
            <a:r>
              <a:rPr lang="is-IS" sz="2000" dirty="0" smtClean="0">
                <a:latin typeface="Arial"/>
                <a:cs typeface="Arial"/>
              </a:rPr>
              <a:t>2HCO</a:t>
            </a:r>
            <a:r>
              <a:rPr lang="is-IS" sz="2000" baseline="-25000" dirty="0" smtClean="0">
                <a:latin typeface="Arial"/>
                <a:cs typeface="Arial"/>
              </a:rPr>
              <a:t>3</a:t>
            </a:r>
            <a:r>
              <a:rPr lang="is-IS" sz="2000" baseline="30000" dirty="0">
                <a:latin typeface="Arial"/>
                <a:cs typeface="Arial"/>
              </a:rPr>
              <a:t>-</a:t>
            </a:r>
            <a:r>
              <a:rPr lang="is-IS" sz="2000" dirty="0" smtClean="0">
                <a:latin typeface="Arial"/>
                <a:cs typeface="Arial"/>
              </a:rPr>
              <a:t> </a:t>
            </a:r>
            <a:r>
              <a:rPr lang="is-IS" sz="2000" dirty="0">
                <a:latin typeface="Arial"/>
                <a:cs typeface="Arial"/>
              </a:rPr>
              <a:t>↔ </a:t>
            </a:r>
            <a:r>
              <a:rPr lang="is-IS" sz="2000" b="1" dirty="0" smtClean="0">
                <a:latin typeface="Arial"/>
                <a:cs typeface="Arial"/>
              </a:rPr>
              <a:t>CaCO</a:t>
            </a:r>
            <a:r>
              <a:rPr lang="is-IS" sz="2000" b="1" baseline="-25000" dirty="0" smtClean="0">
                <a:latin typeface="Arial"/>
                <a:cs typeface="Arial"/>
              </a:rPr>
              <a:t>3</a:t>
            </a:r>
            <a:r>
              <a:rPr lang="is-IS" sz="2000" dirty="0" smtClean="0">
                <a:latin typeface="Arial"/>
                <a:cs typeface="Arial"/>
              </a:rPr>
              <a:t> </a:t>
            </a:r>
            <a:r>
              <a:rPr lang="is-IS" sz="2000" dirty="0">
                <a:latin typeface="Arial"/>
                <a:cs typeface="Arial"/>
              </a:rPr>
              <a:t>+ </a:t>
            </a: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CO</a:t>
            </a:r>
            <a:r>
              <a:rPr lang="is-IS" sz="2000" baseline="-25000" dirty="0" smtClean="0">
                <a:latin typeface="Arial"/>
                <a:cs typeface="Arial"/>
              </a:rPr>
              <a:t>3</a:t>
            </a:r>
          </a:p>
          <a:p>
            <a:pPr algn="ct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CO</a:t>
            </a:r>
            <a:r>
              <a:rPr lang="is-IS" sz="2000" baseline="-25000" dirty="0" smtClean="0">
                <a:latin typeface="Arial"/>
                <a:cs typeface="Arial"/>
              </a:rPr>
              <a:t>3</a:t>
            </a:r>
            <a:r>
              <a:rPr lang="is-IS" sz="2000" dirty="0" smtClean="0">
                <a:latin typeface="Arial"/>
                <a:cs typeface="Arial"/>
              </a:rPr>
              <a:t> </a:t>
            </a:r>
            <a:r>
              <a:rPr lang="is-IS" sz="2000" dirty="0">
                <a:latin typeface="Arial"/>
                <a:cs typeface="Arial"/>
              </a:rPr>
              <a:t>↔ </a:t>
            </a: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O + CO</a:t>
            </a:r>
            <a:r>
              <a:rPr lang="is-IS" sz="2000" baseline="-25000" dirty="0" smtClean="0">
                <a:latin typeface="Arial"/>
                <a:cs typeface="Arial"/>
              </a:rPr>
              <a:t>2</a:t>
            </a:r>
          </a:p>
          <a:p>
            <a:pPr algn="ctr"/>
            <a:endParaRPr lang="is-IS" sz="2000" baseline="-25000" dirty="0">
              <a:latin typeface="Arial"/>
              <a:cs typeface="Arial"/>
            </a:endParaRPr>
          </a:p>
          <a:p>
            <a:pPr algn="ctr"/>
            <a:r>
              <a:rPr lang="is-IS" sz="2000" dirty="0">
                <a:solidFill>
                  <a:schemeClr val="bg1"/>
                </a:solidFill>
                <a:latin typeface="Arial"/>
                <a:cs typeface="Arial"/>
              </a:rPr>
              <a:t>Ca</a:t>
            </a:r>
            <a:r>
              <a:rPr lang="is-IS" sz="2000" baseline="30000" dirty="0">
                <a:solidFill>
                  <a:schemeClr val="bg1"/>
                </a:solidFill>
                <a:latin typeface="Arial"/>
                <a:cs typeface="Arial"/>
              </a:rPr>
              <a:t>2+</a:t>
            </a:r>
            <a:r>
              <a:rPr lang="is-IS" sz="2000" dirty="0">
                <a:solidFill>
                  <a:schemeClr val="bg1"/>
                </a:solidFill>
                <a:latin typeface="Arial"/>
                <a:cs typeface="Arial"/>
              </a:rPr>
              <a:t> + 2HCO</a:t>
            </a:r>
            <a:r>
              <a:rPr lang="is-IS" sz="2000" baseline="-25000" dirty="0">
                <a:solidFill>
                  <a:schemeClr val="bg1"/>
                </a:solidFill>
                <a:latin typeface="Arial"/>
                <a:cs typeface="Arial"/>
              </a:rPr>
              <a:t>3</a:t>
            </a:r>
            <a:r>
              <a:rPr lang="is-IS" sz="2000" baseline="30000" dirty="0">
                <a:solidFill>
                  <a:schemeClr val="bg1"/>
                </a:solidFill>
                <a:latin typeface="Arial"/>
                <a:cs typeface="Arial"/>
              </a:rPr>
              <a:t>-</a:t>
            </a:r>
            <a:r>
              <a:rPr lang="is-IS" sz="2000" dirty="0">
                <a:solidFill>
                  <a:schemeClr val="bg1"/>
                </a:solidFill>
                <a:latin typeface="Arial"/>
                <a:cs typeface="Arial"/>
              </a:rPr>
              <a:t> ↔ </a:t>
            </a:r>
            <a:r>
              <a:rPr lang="is-IS" sz="2000" b="1" dirty="0" smtClean="0">
                <a:solidFill>
                  <a:schemeClr val="bg1"/>
                </a:solidFill>
                <a:latin typeface="Arial"/>
                <a:cs typeface="Arial"/>
              </a:rPr>
              <a:t>CaCO</a:t>
            </a:r>
            <a:r>
              <a:rPr lang="is-IS" sz="2000" b="1" baseline="-25000" dirty="0" smtClean="0">
                <a:solidFill>
                  <a:schemeClr val="bg1"/>
                </a:solidFill>
                <a:latin typeface="Arial"/>
                <a:cs typeface="Arial"/>
              </a:rPr>
              <a:t>3</a:t>
            </a:r>
            <a:r>
              <a:rPr lang="is-IS" sz="2000" dirty="0" smtClean="0">
                <a:solidFill>
                  <a:schemeClr val="bg1"/>
                </a:solidFill>
                <a:latin typeface="Arial"/>
                <a:cs typeface="Arial"/>
              </a:rPr>
              <a:t> + CO</a:t>
            </a:r>
            <a:r>
              <a:rPr lang="is-IS" sz="2000" baseline="-25000" dirty="0" smtClean="0">
                <a:solidFill>
                  <a:schemeClr val="bg1"/>
                </a:solidFill>
                <a:latin typeface="Arial"/>
                <a:cs typeface="Arial"/>
              </a:rPr>
              <a:t>2</a:t>
            </a:r>
            <a:r>
              <a:rPr lang="is-IS" sz="2000" dirty="0" smtClean="0">
                <a:solidFill>
                  <a:schemeClr val="bg1"/>
                </a:solidFill>
                <a:latin typeface="Arial"/>
                <a:cs typeface="Arial"/>
              </a:rPr>
              <a:t> + H</a:t>
            </a:r>
            <a:r>
              <a:rPr lang="is-IS" sz="2000" baseline="-25000" dirty="0" smtClean="0">
                <a:solidFill>
                  <a:schemeClr val="bg1"/>
                </a:solidFill>
                <a:latin typeface="Arial"/>
                <a:cs typeface="Arial"/>
              </a:rPr>
              <a:t>2</a:t>
            </a:r>
            <a:r>
              <a:rPr lang="is-IS" sz="2000" dirty="0" smtClean="0">
                <a:solidFill>
                  <a:schemeClr val="bg1"/>
                </a:solidFill>
                <a:latin typeface="Arial"/>
                <a:cs typeface="Arial"/>
              </a:rPr>
              <a:t>O</a:t>
            </a:r>
            <a:endParaRPr lang="is-IS" sz="2000" baseline="-25000" dirty="0" smtClean="0">
              <a:solidFill>
                <a:schemeClr val="bg1"/>
              </a:solidFill>
              <a:latin typeface="Arial"/>
              <a:cs typeface="Arial"/>
            </a:endParaRPr>
          </a:p>
          <a:p>
            <a:pPr algn="ctr"/>
            <a:endParaRPr lang="is-IS" sz="1200" dirty="0">
              <a:solidFill>
                <a:schemeClr val="bg1"/>
              </a:solidFill>
              <a:latin typeface="Arial"/>
              <a:cs typeface="Arial"/>
            </a:endParaRPr>
          </a:p>
          <a:p>
            <a:pPr algn="ctr"/>
            <a:r>
              <a:rPr lang="is-IS" sz="2300" dirty="0" smtClean="0">
                <a:solidFill>
                  <a:schemeClr val="bg1"/>
                </a:solidFill>
                <a:latin typeface="Arial"/>
                <a:cs typeface="Arial"/>
              </a:rPr>
              <a:t>Formation of calcium carbonate releases CO</a:t>
            </a:r>
            <a:r>
              <a:rPr lang="is-IS" sz="2300" baseline="-25000" dirty="0" smtClean="0">
                <a:solidFill>
                  <a:schemeClr val="bg1"/>
                </a:solidFill>
                <a:latin typeface="Arial"/>
                <a:cs typeface="Arial"/>
              </a:rPr>
              <a:t>2</a:t>
            </a:r>
            <a:endParaRPr lang="en-US" sz="2300" baseline="-25000" dirty="0">
              <a:solidFill>
                <a:schemeClr val="bg1"/>
              </a:solidFill>
              <a:latin typeface="Arial"/>
              <a:cs typeface="Arial"/>
            </a:endParaRPr>
          </a:p>
          <a:p>
            <a:pPr algn="ctr"/>
            <a:endParaRPr lang="en-US" sz="2400" baseline="30000" dirty="0">
              <a:latin typeface="Arial"/>
              <a:cs typeface="Arial"/>
            </a:endParaRPr>
          </a:p>
          <a:p>
            <a:pPr algn="ctr"/>
            <a:endParaRPr lang="en-US" sz="3200" b="1" baseline="-25000" dirty="0">
              <a:solidFill>
                <a:srgbClr val="0000FF"/>
              </a:solidFill>
              <a:latin typeface="Arial"/>
              <a:cs typeface="Arial"/>
            </a:endParaRPr>
          </a:p>
        </p:txBody>
      </p:sp>
      <p:pic>
        <p:nvPicPr>
          <p:cNvPr id="3" name="Picture 2"/>
          <p:cNvPicPr>
            <a:picLocks noChangeAspect="1"/>
          </p:cNvPicPr>
          <p:nvPr/>
        </p:nvPicPr>
        <p:blipFill rotWithShape="1">
          <a:blip r:embed="rId4"/>
          <a:srcRect l="51369"/>
          <a:stretch/>
        </p:blipFill>
        <p:spPr>
          <a:xfrm>
            <a:off x="4883982" y="3487843"/>
            <a:ext cx="2109250" cy="2945124"/>
          </a:xfrm>
          <a:prstGeom prst="rect">
            <a:avLst/>
          </a:prstGeom>
        </p:spPr>
      </p:pic>
      <p:pic>
        <p:nvPicPr>
          <p:cNvPr id="8" name="Picture 7"/>
          <p:cNvPicPr>
            <a:picLocks noChangeAspect="1"/>
          </p:cNvPicPr>
          <p:nvPr/>
        </p:nvPicPr>
        <p:blipFill>
          <a:blip r:embed="rId5"/>
          <a:stretch>
            <a:fillRect/>
          </a:stretch>
        </p:blipFill>
        <p:spPr>
          <a:xfrm rot="5400000">
            <a:off x="6596425" y="4054213"/>
            <a:ext cx="2945124" cy="1812384"/>
          </a:xfrm>
          <a:prstGeom prst="rect">
            <a:avLst/>
          </a:prstGeom>
          <a:noFill/>
          <a:ln>
            <a:noFill/>
          </a:ln>
        </p:spPr>
      </p:pic>
    </p:spTree>
    <p:extLst>
      <p:ext uri="{BB962C8B-B14F-4D97-AF65-F5344CB8AC3E}">
        <p14:creationId xmlns:p14="http://schemas.microsoft.com/office/powerpoint/2010/main" val="12714046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148667" y="6568434"/>
            <a:ext cx="4995333" cy="307777"/>
          </a:xfrm>
          <a:prstGeom prst="rect">
            <a:avLst/>
          </a:prstGeom>
          <a:noFill/>
        </p:spPr>
        <p:txBody>
          <a:bodyPr wrap="square" rtlCol="0">
            <a:spAutoFit/>
          </a:bodyPr>
          <a:lstStyle/>
          <a:p>
            <a:pPr algn="r"/>
            <a:r>
              <a:rPr lang="en-US" sz="1400" dirty="0" smtClean="0">
                <a:latin typeface="Arial"/>
                <a:cs typeface="Arial"/>
              </a:rPr>
              <a:t>Barker and </a:t>
            </a:r>
            <a:r>
              <a:rPr lang="en-US" sz="1400" dirty="0" err="1" smtClean="0">
                <a:latin typeface="Arial"/>
                <a:cs typeface="Arial"/>
              </a:rPr>
              <a:t>Ridgewell</a:t>
            </a:r>
            <a:r>
              <a:rPr lang="en-US" sz="1400" dirty="0" smtClean="0">
                <a:latin typeface="Arial"/>
                <a:cs typeface="Arial"/>
              </a:rPr>
              <a:t>, 2012</a:t>
            </a:r>
            <a:endParaRPr lang="en-US" sz="1400" dirty="0">
              <a:latin typeface="Arial"/>
              <a:cs typeface="Arial"/>
            </a:endParaRPr>
          </a:p>
        </p:txBody>
      </p:sp>
      <p:grpSp>
        <p:nvGrpSpPr>
          <p:cNvPr id="2" name="Group 1"/>
          <p:cNvGrpSpPr>
            <a:grpSpLocks noChangeAspect="1"/>
          </p:cNvGrpSpPr>
          <p:nvPr/>
        </p:nvGrpSpPr>
        <p:grpSpPr>
          <a:xfrm>
            <a:off x="1" y="370834"/>
            <a:ext cx="4782383" cy="5943600"/>
            <a:chOff x="0" y="660400"/>
            <a:chExt cx="4986758" cy="6197600"/>
          </a:xfrm>
        </p:grpSpPr>
        <p:pic>
          <p:nvPicPr>
            <p:cNvPr id="4" name="Picture 3"/>
            <p:cNvPicPr>
              <a:picLocks noChangeAspect="1"/>
            </p:cNvPicPr>
            <p:nvPr/>
          </p:nvPicPr>
          <p:blipFill>
            <a:blip r:embed="rId3"/>
            <a:stretch>
              <a:fillRect/>
            </a:stretch>
          </p:blipFill>
          <p:spPr>
            <a:xfrm>
              <a:off x="0" y="660400"/>
              <a:ext cx="4986758" cy="6197600"/>
            </a:xfrm>
            <a:prstGeom prst="rect">
              <a:avLst/>
            </a:prstGeom>
          </p:spPr>
        </p:pic>
        <p:sp>
          <p:nvSpPr>
            <p:cNvPr id="6" name="TextBox 5"/>
            <p:cNvSpPr txBox="1"/>
            <p:nvPr/>
          </p:nvSpPr>
          <p:spPr>
            <a:xfrm>
              <a:off x="118536" y="4051871"/>
              <a:ext cx="1947332" cy="461665"/>
            </a:xfrm>
            <a:prstGeom prst="rect">
              <a:avLst/>
            </a:prstGeom>
            <a:noFill/>
          </p:spPr>
          <p:txBody>
            <a:bodyPr wrap="square" rtlCol="0">
              <a:spAutoFit/>
            </a:bodyPr>
            <a:lstStyle/>
            <a:p>
              <a:pPr algn="ctr"/>
              <a:r>
                <a:rPr lang="en-US" sz="2400" dirty="0" smtClean="0">
                  <a:solidFill>
                    <a:schemeClr val="bg1"/>
                  </a:solidFill>
                  <a:latin typeface="Arial"/>
                  <a:cs typeface="Arial"/>
                </a:rPr>
                <a:t>foraminifera</a:t>
              </a:r>
              <a:endParaRPr lang="en-US" sz="2400" baseline="-25000" dirty="0">
                <a:solidFill>
                  <a:schemeClr val="bg1"/>
                </a:solidFill>
                <a:latin typeface="Arial"/>
                <a:cs typeface="Arial"/>
              </a:endParaRPr>
            </a:p>
          </p:txBody>
        </p:sp>
      </p:grpSp>
      <p:sp>
        <p:nvSpPr>
          <p:cNvPr id="7" name="TextBox 6"/>
          <p:cNvSpPr txBox="1"/>
          <p:nvPr/>
        </p:nvSpPr>
        <p:spPr>
          <a:xfrm>
            <a:off x="4547680" y="549757"/>
            <a:ext cx="4712545" cy="3426579"/>
          </a:xfrm>
          <a:prstGeom prst="rect">
            <a:avLst/>
          </a:prstGeom>
          <a:noFill/>
        </p:spPr>
        <p:txBody>
          <a:bodyPr wrap="square" rtlCol="0">
            <a:spAutoFit/>
          </a:bodyPr>
          <a:lstStyle/>
          <a:p>
            <a:pPr algn="ctr"/>
            <a:r>
              <a:rPr lang="en-US" sz="3200" b="1" dirty="0" smtClean="0">
                <a:solidFill>
                  <a:srgbClr val="0000FF"/>
                </a:solidFill>
                <a:latin typeface="Arial"/>
                <a:cs typeface="Arial"/>
              </a:rPr>
              <a:t>Carbonate pump</a:t>
            </a:r>
          </a:p>
          <a:p>
            <a:pPr algn="ctr"/>
            <a:endParaRPr lang="en-US" sz="2400" b="1" baseline="-25000" dirty="0">
              <a:solidFill>
                <a:srgbClr val="0000FF"/>
              </a:solidFill>
              <a:latin typeface="Arial"/>
              <a:cs typeface="Arial"/>
            </a:endParaRPr>
          </a:p>
          <a:p>
            <a:pPr algn="ctr"/>
            <a:r>
              <a:rPr lang="is-IS" sz="2000" dirty="0" smtClean="0">
                <a:latin typeface="Arial"/>
                <a:cs typeface="Arial"/>
              </a:rPr>
              <a:t>Ca</a:t>
            </a:r>
            <a:r>
              <a:rPr lang="is-IS" sz="2000" baseline="30000" dirty="0" smtClean="0">
                <a:latin typeface="Arial"/>
                <a:cs typeface="Arial"/>
              </a:rPr>
              <a:t>2+</a:t>
            </a:r>
            <a:r>
              <a:rPr lang="is-IS" sz="2000" dirty="0" smtClean="0">
                <a:latin typeface="Arial"/>
                <a:cs typeface="Arial"/>
              </a:rPr>
              <a:t> </a:t>
            </a:r>
            <a:r>
              <a:rPr lang="is-IS" sz="2000" dirty="0">
                <a:latin typeface="Arial"/>
                <a:cs typeface="Arial"/>
              </a:rPr>
              <a:t>+ </a:t>
            </a:r>
            <a:r>
              <a:rPr lang="is-IS" sz="2000" dirty="0" smtClean="0">
                <a:latin typeface="Arial"/>
                <a:cs typeface="Arial"/>
              </a:rPr>
              <a:t>2HCO</a:t>
            </a:r>
            <a:r>
              <a:rPr lang="is-IS" sz="2000" baseline="-25000" dirty="0" smtClean="0">
                <a:latin typeface="Arial"/>
                <a:cs typeface="Arial"/>
              </a:rPr>
              <a:t>3</a:t>
            </a:r>
            <a:r>
              <a:rPr lang="is-IS" sz="2000" baseline="30000" dirty="0">
                <a:latin typeface="Arial"/>
                <a:cs typeface="Arial"/>
              </a:rPr>
              <a:t>-</a:t>
            </a:r>
            <a:r>
              <a:rPr lang="is-IS" sz="2000" dirty="0" smtClean="0">
                <a:latin typeface="Arial"/>
                <a:cs typeface="Arial"/>
              </a:rPr>
              <a:t> </a:t>
            </a:r>
            <a:r>
              <a:rPr lang="is-IS" sz="2000" dirty="0">
                <a:latin typeface="Arial"/>
                <a:cs typeface="Arial"/>
              </a:rPr>
              <a:t>↔ </a:t>
            </a:r>
            <a:r>
              <a:rPr lang="is-IS" sz="2000" b="1" dirty="0" smtClean="0">
                <a:latin typeface="Arial"/>
                <a:cs typeface="Arial"/>
              </a:rPr>
              <a:t>CaCO</a:t>
            </a:r>
            <a:r>
              <a:rPr lang="is-IS" sz="2000" b="1" baseline="-25000" dirty="0" smtClean="0">
                <a:latin typeface="Arial"/>
                <a:cs typeface="Arial"/>
              </a:rPr>
              <a:t>3</a:t>
            </a:r>
            <a:r>
              <a:rPr lang="is-IS" sz="2000" dirty="0" smtClean="0">
                <a:latin typeface="Arial"/>
                <a:cs typeface="Arial"/>
              </a:rPr>
              <a:t> </a:t>
            </a:r>
            <a:r>
              <a:rPr lang="is-IS" sz="2000" dirty="0">
                <a:latin typeface="Arial"/>
                <a:cs typeface="Arial"/>
              </a:rPr>
              <a:t>+ </a:t>
            </a: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CO</a:t>
            </a:r>
            <a:r>
              <a:rPr lang="is-IS" sz="2000" baseline="-25000" dirty="0" smtClean="0">
                <a:latin typeface="Arial"/>
                <a:cs typeface="Arial"/>
              </a:rPr>
              <a:t>3</a:t>
            </a:r>
          </a:p>
          <a:p>
            <a:pPr algn="ct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CO</a:t>
            </a:r>
            <a:r>
              <a:rPr lang="is-IS" sz="2000" baseline="-25000" dirty="0" smtClean="0">
                <a:latin typeface="Arial"/>
                <a:cs typeface="Arial"/>
              </a:rPr>
              <a:t>3</a:t>
            </a:r>
            <a:r>
              <a:rPr lang="is-IS" sz="2000" dirty="0" smtClean="0">
                <a:latin typeface="Arial"/>
                <a:cs typeface="Arial"/>
              </a:rPr>
              <a:t> </a:t>
            </a:r>
            <a:r>
              <a:rPr lang="is-IS" sz="2000" dirty="0">
                <a:latin typeface="Arial"/>
                <a:cs typeface="Arial"/>
              </a:rPr>
              <a:t>↔ </a:t>
            </a:r>
            <a:r>
              <a:rPr lang="is-IS" sz="2000" dirty="0" smtClean="0">
                <a:latin typeface="Arial"/>
                <a:cs typeface="Arial"/>
              </a:rPr>
              <a:t>H</a:t>
            </a:r>
            <a:r>
              <a:rPr lang="is-IS" sz="2000" baseline="-25000" dirty="0" smtClean="0">
                <a:latin typeface="Arial"/>
                <a:cs typeface="Arial"/>
              </a:rPr>
              <a:t>2</a:t>
            </a:r>
            <a:r>
              <a:rPr lang="is-IS" sz="2000" dirty="0" smtClean="0">
                <a:latin typeface="Arial"/>
                <a:cs typeface="Arial"/>
              </a:rPr>
              <a:t>O + CO</a:t>
            </a:r>
            <a:r>
              <a:rPr lang="is-IS" sz="2000" baseline="-25000" dirty="0" smtClean="0">
                <a:latin typeface="Arial"/>
                <a:cs typeface="Arial"/>
              </a:rPr>
              <a:t>2</a:t>
            </a:r>
          </a:p>
          <a:p>
            <a:pPr algn="ctr"/>
            <a:endParaRPr lang="is-IS" sz="2000" baseline="-25000" dirty="0">
              <a:latin typeface="Arial"/>
              <a:cs typeface="Arial"/>
            </a:endParaRPr>
          </a:p>
          <a:p>
            <a:pPr algn="ctr"/>
            <a:r>
              <a:rPr lang="is-IS" sz="2000" dirty="0">
                <a:solidFill>
                  <a:srgbClr val="0000FF"/>
                </a:solidFill>
                <a:latin typeface="Arial"/>
                <a:cs typeface="Arial"/>
              </a:rPr>
              <a:t>Ca</a:t>
            </a:r>
            <a:r>
              <a:rPr lang="is-IS" sz="2000" baseline="30000" dirty="0">
                <a:solidFill>
                  <a:srgbClr val="0000FF"/>
                </a:solidFill>
                <a:latin typeface="Arial"/>
                <a:cs typeface="Arial"/>
              </a:rPr>
              <a:t>2+</a:t>
            </a:r>
            <a:r>
              <a:rPr lang="is-IS" sz="2000" dirty="0">
                <a:solidFill>
                  <a:srgbClr val="0000FF"/>
                </a:solidFill>
                <a:latin typeface="Arial"/>
                <a:cs typeface="Arial"/>
              </a:rPr>
              <a:t> + 2HCO</a:t>
            </a:r>
            <a:r>
              <a:rPr lang="is-IS" sz="2000" baseline="-25000" dirty="0">
                <a:solidFill>
                  <a:srgbClr val="0000FF"/>
                </a:solidFill>
                <a:latin typeface="Arial"/>
                <a:cs typeface="Arial"/>
              </a:rPr>
              <a:t>3</a:t>
            </a:r>
            <a:r>
              <a:rPr lang="is-IS" sz="2000" baseline="30000" dirty="0">
                <a:solidFill>
                  <a:srgbClr val="0000FF"/>
                </a:solidFill>
                <a:latin typeface="Arial"/>
                <a:cs typeface="Arial"/>
              </a:rPr>
              <a:t>-</a:t>
            </a:r>
            <a:r>
              <a:rPr lang="is-IS" sz="2000" dirty="0">
                <a:solidFill>
                  <a:srgbClr val="0000FF"/>
                </a:solidFill>
                <a:latin typeface="Arial"/>
                <a:cs typeface="Arial"/>
              </a:rPr>
              <a:t> ↔ </a:t>
            </a:r>
            <a:r>
              <a:rPr lang="is-IS" sz="2000" b="1" dirty="0" smtClean="0">
                <a:solidFill>
                  <a:srgbClr val="0000FF"/>
                </a:solidFill>
                <a:latin typeface="Arial"/>
                <a:cs typeface="Arial"/>
              </a:rPr>
              <a:t>CaCO</a:t>
            </a:r>
            <a:r>
              <a:rPr lang="is-IS" sz="2000" b="1" baseline="-25000" dirty="0" smtClean="0">
                <a:solidFill>
                  <a:srgbClr val="0000FF"/>
                </a:solidFill>
                <a:latin typeface="Arial"/>
                <a:cs typeface="Arial"/>
              </a:rPr>
              <a:t>3</a:t>
            </a:r>
            <a:r>
              <a:rPr lang="is-IS" sz="2000" dirty="0" smtClean="0">
                <a:solidFill>
                  <a:srgbClr val="0000FF"/>
                </a:solidFill>
                <a:latin typeface="Arial"/>
                <a:cs typeface="Arial"/>
              </a:rPr>
              <a:t> + </a:t>
            </a:r>
            <a:r>
              <a:rPr lang="is-IS" sz="2000" b="1" dirty="0" smtClean="0">
                <a:solidFill>
                  <a:srgbClr val="FF0000"/>
                </a:solidFill>
                <a:latin typeface="Arial"/>
                <a:cs typeface="Arial"/>
              </a:rPr>
              <a:t>CO</a:t>
            </a:r>
            <a:r>
              <a:rPr lang="is-IS" sz="2000" b="1" baseline="-25000" dirty="0" smtClean="0">
                <a:solidFill>
                  <a:srgbClr val="FF0000"/>
                </a:solidFill>
                <a:latin typeface="Arial"/>
                <a:cs typeface="Arial"/>
              </a:rPr>
              <a:t>2</a:t>
            </a:r>
            <a:r>
              <a:rPr lang="is-IS" sz="2000" dirty="0" smtClean="0">
                <a:solidFill>
                  <a:srgbClr val="0000FF"/>
                </a:solidFill>
                <a:latin typeface="Arial"/>
                <a:cs typeface="Arial"/>
              </a:rPr>
              <a:t> + H</a:t>
            </a:r>
            <a:r>
              <a:rPr lang="is-IS" sz="2000" baseline="-25000" dirty="0" smtClean="0">
                <a:solidFill>
                  <a:srgbClr val="0000FF"/>
                </a:solidFill>
                <a:latin typeface="Arial"/>
                <a:cs typeface="Arial"/>
              </a:rPr>
              <a:t>2</a:t>
            </a:r>
            <a:r>
              <a:rPr lang="is-IS" sz="2000" dirty="0" smtClean="0">
                <a:solidFill>
                  <a:srgbClr val="0000FF"/>
                </a:solidFill>
                <a:latin typeface="Arial"/>
                <a:cs typeface="Arial"/>
              </a:rPr>
              <a:t>O</a:t>
            </a:r>
            <a:endParaRPr lang="is-IS" sz="2000" baseline="-25000" dirty="0" smtClean="0">
              <a:solidFill>
                <a:srgbClr val="0000FF"/>
              </a:solidFill>
              <a:latin typeface="Arial"/>
              <a:cs typeface="Arial"/>
            </a:endParaRPr>
          </a:p>
          <a:p>
            <a:pPr algn="ctr"/>
            <a:endParaRPr lang="is-IS" sz="1200" dirty="0">
              <a:latin typeface="Arial"/>
              <a:cs typeface="Arial"/>
            </a:endParaRPr>
          </a:p>
          <a:p>
            <a:pPr algn="ctr"/>
            <a:r>
              <a:rPr lang="is-IS" sz="2300" dirty="0" smtClean="0">
                <a:latin typeface="Arial"/>
                <a:cs typeface="Arial"/>
              </a:rPr>
              <a:t>Formation of calcium carbonate </a:t>
            </a:r>
            <a:r>
              <a:rPr lang="is-IS" sz="2300" dirty="0" smtClean="0">
                <a:solidFill>
                  <a:srgbClr val="FF0000"/>
                </a:solidFill>
                <a:latin typeface="Arial"/>
                <a:cs typeface="Arial"/>
              </a:rPr>
              <a:t>releases CO</a:t>
            </a:r>
            <a:r>
              <a:rPr lang="is-IS" sz="2300" baseline="-25000" dirty="0" smtClean="0">
                <a:solidFill>
                  <a:srgbClr val="FF0000"/>
                </a:solidFill>
                <a:latin typeface="Arial"/>
                <a:cs typeface="Arial"/>
              </a:rPr>
              <a:t>2</a:t>
            </a:r>
            <a:endParaRPr lang="en-US" sz="2300" baseline="-25000" dirty="0">
              <a:solidFill>
                <a:srgbClr val="FF0000"/>
              </a:solidFill>
              <a:latin typeface="Arial"/>
              <a:cs typeface="Arial"/>
            </a:endParaRPr>
          </a:p>
          <a:p>
            <a:pPr algn="ctr"/>
            <a:endParaRPr lang="en-US" sz="2400" baseline="30000" dirty="0">
              <a:latin typeface="Arial"/>
              <a:cs typeface="Arial"/>
            </a:endParaRPr>
          </a:p>
          <a:p>
            <a:pPr algn="ctr"/>
            <a:endParaRPr lang="en-US" sz="3200" b="1" baseline="-25000" dirty="0">
              <a:solidFill>
                <a:srgbClr val="0000FF"/>
              </a:solidFill>
              <a:latin typeface="Arial"/>
              <a:cs typeface="Arial"/>
            </a:endParaRPr>
          </a:p>
        </p:txBody>
      </p:sp>
      <p:pic>
        <p:nvPicPr>
          <p:cNvPr id="3" name="Picture 2"/>
          <p:cNvPicPr>
            <a:picLocks noChangeAspect="1"/>
          </p:cNvPicPr>
          <p:nvPr/>
        </p:nvPicPr>
        <p:blipFill rotWithShape="1">
          <a:blip r:embed="rId4"/>
          <a:srcRect l="51369"/>
          <a:stretch/>
        </p:blipFill>
        <p:spPr>
          <a:xfrm>
            <a:off x="4883982" y="3487843"/>
            <a:ext cx="2109250" cy="2945124"/>
          </a:xfrm>
          <a:prstGeom prst="rect">
            <a:avLst/>
          </a:prstGeom>
        </p:spPr>
      </p:pic>
      <p:pic>
        <p:nvPicPr>
          <p:cNvPr id="8" name="Picture 7"/>
          <p:cNvPicPr>
            <a:picLocks noChangeAspect="1"/>
          </p:cNvPicPr>
          <p:nvPr/>
        </p:nvPicPr>
        <p:blipFill>
          <a:blip r:embed="rId5"/>
          <a:stretch>
            <a:fillRect/>
          </a:stretch>
        </p:blipFill>
        <p:spPr>
          <a:xfrm rot="5400000">
            <a:off x="6596425" y="4054213"/>
            <a:ext cx="2945124" cy="1812384"/>
          </a:xfrm>
          <a:prstGeom prst="rect">
            <a:avLst/>
          </a:prstGeom>
          <a:noFill/>
          <a:ln>
            <a:noFill/>
          </a:ln>
        </p:spPr>
      </p:pic>
      <p:cxnSp>
        <p:nvCxnSpPr>
          <p:cNvPr id="10" name="Straight Connector 9"/>
          <p:cNvCxnSpPr/>
          <p:nvPr/>
        </p:nvCxnSpPr>
        <p:spPr>
          <a:xfrm>
            <a:off x="4766509" y="2063750"/>
            <a:ext cx="4361616" cy="1"/>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V="1">
            <a:off x="5572125" y="1714500"/>
            <a:ext cx="936625" cy="15875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8038554" y="1406525"/>
            <a:ext cx="936625" cy="15875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7140461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1976" b="1976"/>
          <a:stretch/>
        </p:blipFill>
        <p:spPr>
          <a:xfrm>
            <a:off x="933666" y="461665"/>
            <a:ext cx="7250100" cy="6262859"/>
          </a:xfrm>
          <a:prstGeom prst="rect">
            <a:avLst/>
          </a:prstGeom>
        </p:spPr>
      </p:pic>
      <p:sp>
        <p:nvSpPr>
          <p:cNvPr id="2" name="Rectangle 1"/>
          <p:cNvSpPr/>
          <p:nvPr/>
        </p:nvSpPr>
        <p:spPr>
          <a:xfrm>
            <a:off x="344909" y="4609892"/>
            <a:ext cx="8638395" cy="21069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486008" y="4813732"/>
            <a:ext cx="8309164" cy="1384995"/>
          </a:xfrm>
          <a:prstGeom prst="rect">
            <a:avLst/>
          </a:prstGeom>
          <a:noFill/>
        </p:spPr>
        <p:txBody>
          <a:bodyPr wrap="square" rtlCol="0">
            <a:spAutoFit/>
          </a:bodyPr>
          <a:lstStyle/>
          <a:p>
            <a:pPr algn="ctr"/>
            <a:r>
              <a:rPr lang="en-US" sz="2800" dirty="0" smtClean="0">
                <a:solidFill>
                  <a:srgbClr val="000090"/>
                </a:solidFill>
                <a:latin typeface="Arial"/>
                <a:cs typeface="Arial"/>
              </a:rPr>
              <a:t>CaCO</a:t>
            </a:r>
            <a:r>
              <a:rPr lang="en-US" sz="2800" baseline="-25000" dirty="0" smtClean="0">
                <a:solidFill>
                  <a:srgbClr val="000090"/>
                </a:solidFill>
                <a:latin typeface="Arial"/>
                <a:cs typeface="Arial"/>
              </a:rPr>
              <a:t>3</a:t>
            </a:r>
            <a:r>
              <a:rPr lang="en-US" sz="2800" dirty="0" smtClean="0">
                <a:solidFill>
                  <a:srgbClr val="000090"/>
                </a:solidFill>
                <a:latin typeface="Arial"/>
                <a:cs typeface="Arial"/>
              </a:rPr>
              <a:t> precipitation removes ionic forms of DIC </a:t>
            </a:r>
          </a:p>
          <a:p>
            <a:pPr marL="285750" indent="-285750" algn="ctr">
              <a:buFont typeface="Wingdings" charset="0"/>
              <a:buChar char="à"/>
            </a:pPr>
            <a:r>
              <a:rPr lang="en-US" sz="2800" dirty="0" smtClean="0">
                <a:solidFill>
                  <a:srgbClr val="000090"/>
                </a:solidFill>
                <a:latin typeface="Arial"/>
                <a:cs typeface="Arial"/>
                <a:sym typeface="Wingdings"/>
              </a:rPr>
              <a:t> decrease pH  increase CO</a:t>
            </a:r>
            <a:r>
              <a:rPr lang="en-US" sz="2800" baseline="-25000" dirty="0" smtClean="0">
                <a:solidFill>
                  <a:srgbClr val="000090"/>
                </a:solidFill>
                <a:latin typeface="Arial"/>
                <a:cs typeface="Arial"/>
                <a:sym typeface="Wingdings"/>
              </a:rPr>
              <a:t>2</a:t>
            </a:r>
          </a:p>
          <a:p>
            <a:pPr algn="ctr"/>
            <a:r>
              <a:rPr lang="en-US" sz="2800" dirty="0" smtClean="0">
                <a:solidFill>
                  <a:srgbClr val="FF0000"/>
                </a:solidFill>
                <a:latin typeface="Arial"/>
                <a:cs typeface="Arial"/>
                <a:sym typeface="Wingdings"/>
              </a:rPr>
              <a:t>Carbonate pump acts </a:t>
            </a:r>
            <a:r>
              <a:rPr lang="en-US" sz="2800" b="1" dirty="0" smtClean="0">
                <a:solidFill>
                  <a:srgbClr val="FF0000"/>
                </a:solidFill>
                <a:latin typeface="Arial"/>
                <a:cs typeface="Arial"/>
                <a:sym typeface="Wingdings"/>
              </a:rPr>
              <a:t>against</a:t>
            </a:r>
            <a:r>
              <a:rPr lang="en-US" sz="2800" dirty="0" smtClean="0">
                <a:solidFill>
                  <a:srgbClr val="FF0000"/>
                </a:solidFill>
                <a:latin typeface="Arial"/>
                <a:cs typeface="Arial"/>
                <a:sym typeface="Wingdings"/>
              </a:rPr>
              <a:t> the soft tissue pump</a:t>
            </a:r>
            <a:endParaRPr lang="en-US" sz="2800" dirty="0">
              <a:solidFill>
                <a:srgbClr val="FF0000"/>
              </a:solidFill>
              <a:latin typeface="Arial"/>
              <a:cs typeface="Arial"/>
            </a:endParaRPr>
          </a:p>
        </p:txBody>
      </p:sp>
    </p:spTree>
    <p:extLst>
      <p:ext uri="{BB962C8B-B14F-4D97-AF65-F5344CB8AC3E}">
        <p14:creationId xmlns:p14="http://schemas.microsoft.com/office/powerpoint/2010/main" val="311806737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1976" b="1976"/>
          <a:stretch/>
        </p:blipFill>
        <p:spPr>
          <a:xfrm>
            <a:off x="933666" y="461665"/>
            <a:ext cx="7250100" cy="6262859"/>
          </a:xfrm>
          <a:prstGeom prst="rect">
            <a:avLst/>
          </a:prstGeom>
        </p:spPr>
      </p:pic>
      <p:sp>
        <p:nvSpPr>
          <p:cNvPr id="2" name="Rectangle 1"/>
          <p:cNvSpPr/>
          <p:nvPr/>
        </p:nvSpPr>
        <p:spPr>
          <a:xfrm>
            <a:off x="344909" y="4609892"/>
            <a:ext cx="8638395" cy="21069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344908" y="4813732"/>
            <a:ext cx="8512133" cy="1692771"/>
          </a:xfrm>
          <a:prstGeom prst="rect">
            <a:avLst/>
          </a:prstGeom>
          <a:noFill/>
        </p:spPr>
        <p:txBody>
          <a:bodyPr wrap="square" rtlCol="0">
            <a:spAutoFit/>
          </a:bodyPr>
          <a:lstStyle/>
          <a:p>
            <a:pPr algn="ctr"/>
            <a:r>
              <a:rPr lang="en-US" sz="2600" b="1" dirty="0" smtClean="0">
                <a:solidFill>
                  <a:srgbClr val="0000FF"/>
                </a:solidFill>
                <a:latin typeface="Arial"/>
                <a:cs typeface="Arial"/>
              </a:rPr>
              <a:t>Difference between soft tissue and carbonate pumps</a:t>
            </a:r>
          </a:p>
          <a:p>
            <a:pPr algn="ctr"/>
            <a:r>
              <a:rPr lang="en-US" sz="2600" dirty="0" smtClean="0">
                <a:latin typeface="Arial"/>
                <a:cs typeface="Arial"/>
              </a:rPr>
              <a:t>There is </a:t>
            </a:r>
            <a:r>
              <a:rPr lang="en-US" sz="2600" dirty="0" smtClean="0">
                <a:latin typeface="Arial"/>
                <a:cs typeface="Arial"/>
              </a:rPr>
              <a:t>no fundamental need for ocean </a:t>
            </a:r>
            <a:r>
              <a:rPr lang="en-US" sz="2600" dirty="0" smtClean="0">
                <a:latin typeface="Arial"/>
                <a:cs typeface="Arial"/>
              </a:rPr>
              <a:t>biology </a:t>
            </a:r>
            <a:r>
              <a:rPr lang="en-US" sz="2600" dirty="0" smtClean="0">
                <a:latin typeface="Arial"/>
                <a:cs typeface="Arial"/>
              </a:rPr>
              <a:t>to produce CaCO</a:t>
            </a:r>
            <a:r>
              <a:rPr lang="en-US" sz="2600" baseline="-25000" dirty="0" smtClean="0">
                <a:latin typeface="Arial"/>
                <a:cs typeface="Arial"/>
              </a:rPr>
              <a:t>3</a:t>
            </a:r>
            <a:r>
              <a:rPr lang="en-US" sz="2600" dirty="0" smtClean="0">
                <a:latin typeface="Arial"/>
                <a:cs typeface="Arial"/>
              </a:rPr>
              <a:t>, so flux of CaCO</a:t>
            </a:r>
            <a:r>
              <a:rPr lang="en-US" sz="2600" baseline="-25000" dirty="0" smtClean="0">
                <a:latin typeface="Arial"/>
                <a:cs typeface="Arial"/>
              </a:rPr>
              <a:t>3</a:t>
            </a:r>
            <a:r>
              <a:rPr lang="en-US" sz="2600" dirty="0" smtClean="0">
                <a:latin typeface="Arial"/>
                <a:cs typeface="Arial"/>
              </a:rPr>
              <a:t>:C</a:t>
            </a:r>
            <a:r>
              <a:rPr lang="en-US" sz="2600" baseline="-25000" dirty="0" smtClean="0">
                <a:latin typeface="Arial"/>
                <a:cs typeface="Arial"/>
              </a:rPr>
              <a:t>org</a:t>
            </a:r>
            <a:r>
              <a:rPr lang="en-US" sz="2600" dirty="0">
                <a:latin typeface="Arial"/>
                <a:cs typeface="Arial"/>
              </a:rPr>
              <a:t> </a:t>
            </a:r>
            <a:r>
              <a:rPr lang="en-US" sz="2600" dirty="0" smtClean="0">
                <a:latin typeface="Arial"/>
                <a:cs typeface="Arial"/>
              </a:rPr>
              <a:t>may vary greatly, with different implications for CO</a:t>
            </a:r>
            <a:r>
              <a:rPr lang="en-US" sz="2600" baseline="-25000" dirty="0" smtClean="0">
                <a:latin typeface="Arial"/>
                <a:cs typeface="Arial"/>
              </a:rPr>
              <a:t>2</a:t>
            </a:r>
            <a:endParaRPr lang="en-US" sz="2600" dirty="0"/>
          </a:p>
        </p:txBody>
      </p:sp>
    </p:spTree>
    <p:extLst>
      <p:ext uri="{BB962C8B-B14F-4D97-AF65-F5344CB8AC3E}">
        <p14:creationId xmlns:p14="http://schemas.microsoft.com/office/powerpoint/2010/main" val="84422280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563176" y="1007620"/>
            <a:ext cx="5992011" cy="5765041"/>
          </a:xfrm>
          <a:prstGeom prst="rect">
            <a:avLst/>
          </a:prstGeom>
        </p:spPr>
      </p:pic>
      <p:sp>
        <p:nvSpPr>
          <p:cNvPr id="6" name="TextBox 5"/>
          <p:cNvSpPr txBox="1"/>
          <p:nvPr/>
        </p:nvSpPr>
        <p:spPr>
          <a:xfrm>
            <a:off x="0" y="257407"/>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CaCO</a:t>
            </a:r>
            <a:r>
              <a:rPr lang="en-US" sz="3200" b="1" baseline="-25000" dirty="0" smtClean="0">
                <a:solidFill>
                  <a:srgbClr val="0000FF"/>
                </a:solidFill>
                <a:latin typeface="Arial"/>
                <a:cs typeface="Arial"/>
              </a:rPr>
              <a:t>3</a:t>
            </a:r>
            <a:r>
              <a:rPr lang="en-US" sz="3200" b="1" dirty="0" smtClean="0">
                <a:solidFill>
                  <a:srgbClr val="0000FF"/>
                </a:solidFill>
                <a:latin typeface="Arial"/>
                <a:cs typeface="Arial"/>
              </a:rPr>
              <a:t> sinks faster than POC</a:t>
            </a:r>
            <a:endParaRPr lang="en-US" sz="3200" b="1" baseline="-25000" dirty="0">
              <a:solidFill>
                <a:srgbClr val="31859C"/>
              </a:solidFill>
              <a:latin typeface="Arial"/>
              <a:cs typeface="Arial"/>
            </a:endParaRPr>
          </a:p>
        </p:txBody>
      </p:sp>
      <p:sp>
        <p:nvSpPr>
          <p:cNvPr id="7" name="TextBox 6"/>
          <p:cNvSpPr txBox="1"/>
          <p:nvPr/>
        </p:nvSpPr>
        <p:spPr>
          <a:xfrm>
            <a:off x="5257332" y="6543288"/>
            <a:ext cx="3900324" cy="307777"/>
          </a:xfrm>
          <a:prstGeom prst="rect">
            <a:avLst/>
          </a:prstGeom>
          <a:noFill/>
        </p:spPr>
        <p:txBody>
          <a:bodyPr wrap="square" rtlCol="0">
            <a:spAutoFit/>
          </a:bodyPr>
          <a:lstStyle/>
          <a:p>
            <a:pPr algn="r"/>
            <a:r>
              <a:rPr lang="en-US" sz="1400" dirty="0" err="1" smtClean="0">
                <a:latin typeface="Arial"/>
                <a:cs typeface="Arial"/>
              </a:rPr>
              <a:t>Pabortsava</a:t>
            </a:r>
            <a:r>
              <a:rPr lang="en-US" sz="1400" dirty="0" smtClean="0">
                <a:latin typeface="Arial"/>
                <a:cs typeface="Arial"/>
              </a:rPr>
              <a:t> and </a:t>
            </a:r>
            <a:r>
              <a:rPr lang="en-US" sz="1400" dirty="0" err="1" smtClean="0">
                <a:latin typeface="Arial"/>
                <a:cs typeface="Arial"/>
              </a:rPr>
              <a:t>Lampitt</a:t>
            </a:r>
            <a:r>
              <a:rPr lang="en-US" sz="1400" dirty="0" smtClean="0">
                <a:latin typeface="Arial"/>
                <a:cs typeface="Arial"/>
              </a:rPr>
              <a:t>, 2016</a:t>
            </a:r>
            <a:endParaRPr lang="en-US" sz="1400" dirty="0">
              <a:latin typeface="Arial"/>
              <a:cs typeface="Arial"/>
            </a:endParaRPr>
          </a:p>
        </p:txBody>
      </p:sp>
      <p:sp>
        <p:nvSpPr>
          <p:cNvPr id="2" name="Rectangle 1"/>
          <p:cNvSpPr/>
          <p:nvPr/>
        </p:nvSpPr>
        <p:spPr>
          <a:xfrm>
            <a:off x="1432757" y="1007620"/>
            <a:ext cx="683815" cy="408750"/>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5094522" y="3288585"/>
            <a:ext cx="1792482" cy="716325"/>
          </a:xfrm>
          <a:prstGeom prst="ellipse">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6887004" y="3357745"/>
            <a:ext cx="1709539" cy="492443"/>
          </a:xfrm>
          <a:prstGeom prst="rect">
            <a:avLst/>
          </a:prstGeom>
          <a:noFill/>
        </p:spPr>
        <p:txBody>
          <a:bodyPr wrap="square" rtlCol="0">
            <a:spAutoFit/>
          </a:bodyPr>
          <a:lstStyle/>
          <a:p>
            <a:r>
              <a:rPr lang="is-IS" sz="2600" dirty="0" smtClean="0">
                <a:solidFill>
                  <a:srgbClr val="FF0000"/>
                </a:solidFill>
                <a:latin typeface="Arial"/>
                <a:cs typeface="Arial"/>
              </a:rPr>
              <a:t>CaCO</a:t>
            </a:r>
            <a:r>
              <a:rPr lang="is-IS" sz="2600" baseline="-25000" dirty="0" smtClean="0">
                <a:solidFill>
                  <a:srgbClr val="FF0000"/>
                </a:solidFill>
                <a:latin typeface="Arial"/>
                <a:cs typeface="Arial"/>
              </a:rPr>
              <a:t>3</a:t>
            </a:r>
            <a:endParaRPr lang="en-US" sz="2600" dirty="0">
              <a:solidFill>
                <a:srgbClr val="FF0000"/>
              </a:solidFill>
            </a:endParaRPr>
          </a:p>
        </p:txBody>
      </p:sp>
    </p:spTree>
    <p:extLst>
      <p:ext uri="{BB962C8B-B14F-4D97-AF65-F5344CB8AC3E}">
        <p14:creationId xmlns:p14="http://schemas.microsoft.com/office/powerpoint/2010/main" val="270980837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2) Biological carbon pump</a:t>
            </a:r>
            <a:endParaRPr lang="en-US" sz="3200" b="1" baseline="-25000" dirty="0">
              <a:solidFill>
                <a:schemeClr val="accent5">
                  <a:lumMod val="75000"/>
                </a:schemeClr>
              </a:solidFill>
              <a:latin typeface="Arial"/>
              <a:cs typeface="Arial"/>
            </a:endParaRPr>
          </a:p>
        </p:txBody>
      </p:sp>
      <p:sp>
        <p:nvSpPr>
          <p:cNvPr id="5" name="Rectangle 4"/>
          <p:cNvSpPr/>
          <p:nvPr/>
        </p:nvSpPr>
        <p:spPr>
          <a:xfrm>
            <a:off x="521665" y="1388437"/>
            <a:ext cx="8125509" cy="4524315"/>
          </a:xfrm>
          <a:prstGeom prst="rect">
            <a:avLst/>
          </a:prstGeom>
        </p:spPr>
        <p:txBody>
          <a:bodyPr wrap="square">
            <a:spAutoFit/>
          </a:bodyPr>
          <a:lstStyle/>
          <a:p>
            <a:pPr algn="just"/>
            <a:r>
              <a:rPr lang="en-US" sz="2400" dirty="0">
                <a:latin typeface="Arial"/>
                <a:cs typeface="Arial"/>
              </a:rPr>
              <a:t>The photosynthetic production, sinking, and deep ocean decomposition of organic matter that cause a vertical gradient of dissolved </a:t>
            </a:r>
            <a:r>
              <a:rPr lang="en-US" sz="2400" dirty="0" smtClean="0">
                <a:latin typeface="Arial"/>
                <a:cs typeface="Arial"/>
              </a:rPr>
              <a:t>inorganic </a:t>
            </a:r>
            <a:r>
              <a:rPr lang="en-US" sz="2400" dirty="0">
                <a:latin typeface="Arial"/>
                <a:cs typeface="Arial"/>
              </a:rPr>
              <a:t>carbon </a:t>
            </a:r>
            <a:r>
              <a:rPr lang="en-US" sz="2400" dirty="0" smtClean="0">
                <a:latin typeface="Arial"/>
                <a:cs typeface="Arial"/>
              </a:rPr>
              <a:t>(DIC) in </a:t>
            </a:r>
            <a:r>
              <a:rPr lang="en-US" sz="2400" dirty="0">
                <a:latin typeface="Arial"/>
                <a:cs typeface="Arial"/>
              </a:rPr>
              <a:t>the ocean, in net causing the storage </a:t>
            </a:r>
            <a:r>
              <a:rPr lang="en-US" sz="2400" dirty="0" smtClean="0">
                <a:latin typeface="Arial"/>
                <a:cs typeface="Arial"/>
              </a:rPr>
              <a:t>of CO</a:t>
            </a:r>
            <a:r>
              <a:rPr lang="en-US" sz="2400" baseline="-25000" dirty="0" smtClean="0">
                <a:latin typeface="Arial"/>
                <a:cs typeface="Arial"/>
              </a:rPr>
              <a:t>2</a:t>
            </a:r>
            <a:r>
              <a:rPr lang="en-US" sz="2400" dirty="0" smtClean="0">
                <a:latin typeface="Arial"/>
                <a:cs typeface="Arial"/>
              </a:rPr>
              <a:t> in </a:t>
            </a:r>
            <a:r>
              <a:rPr lang="en-US" sz="2400" dirty="0">
                <a:latin typeface="Arial"/>
                <a:cs typeface="Arial"/>
              </a:rPr>
              <a:t>deep waters and thus </a:t>
            </a:r>
            <a:r>
              <a:rPr lang="en-US" sz="2400" dirty="0">
                <a:solidFill>
                  <a:srgbClr val="31859C"/>
                </a:solidFill>
                <a:latin typeface="Arial"/>
                <a:cs typeface="Arial"/>
              </a:rPr>
              <a:t>lowering atmospheric CO</a:t>
            </a:r>
            <a:r>
              <a:rPr lang="en-US" sz="2400" baseline="-25000" dirty="0">
                <a:solidFill>
                  <a:srgbClr val="31859C"/>
                </a:solidFill>
                <a:latin typeface="Arial"/>
                <a:cs typeface="Arial"/>
              </a:rPr>
              <a:t>2</a:t>
            </a:r>
            <a:r>
              <a:rPr lang="en-US" sz="2400" dirty="0">
                <a:latin typeface="Arial"/>
                <a:cs typeface="Arial"/>
              </a:rPr>
              <a:t>. </a:t>
            </a:r>
            <a:endParaRPr lang="en-US" sz="2400" dirty="0" smtClean="0">
              <a:latin typeface="Arial"/>
              <a:cs typeface="Arial"/>
            </a:endParaRPr>
          </a:p>
          <a:p>
            <a:pPr algn="just"/>
            <a:endParaRPr lang="en-US" sz="2400" dirty="0">
              <a:latin typeface="Arial"/>
              <a:cs typeface="Arial"/>
            </a:endParaRPr>
          </a:p>
          <a:p>
            <a:pPr algn="just"/>
            <a:r>
              <a:rPr lang="en-US" sz="2400" dirty="0" smtClean="0">
                <a:latin typeface="Arial"/>
                <a:cs typeface="Arial"/>
              </a:rPr>
              <a:t>In </a:t>
            </a:r>
            <a:r>
              <a:rPr lang="en-US" sz="2400" dirty="0">
                <a:latin typeface="Arial"/>
                <a:cs typeface="Arial"/>
              </a:rPr>
              <a:t>some cases, the biological pump is taken to involve two components: (1) </a:t>
            </a:r>
            <a:r>
              <a:rPr lang="en-US" sz="2400" b="1" dirty="0">
                <a:latin typeface="Arial"/>
                <a:cs typeface="Arial"/>
              </a:rPr>
              <a:t>the rain of </a:t>
            </a:r>
            <a:r>
              <a:rPr lang="en-US" sz="2400" b="1" dirty="0" smtClean="0">
                <a:latin typeface="Arial"/>
                <a:cs typeface="Arial"/>
              </a:rPr>
              <a:t>soft tissue </a:t>
            </a:r>
            <a:r>
              <a:rPr lang="en-US" sz="2400" b="1" dirty="0">
                <a:latin typeface="Arial"/>
                <a:cs typeface="Arial"/>
              </a:rPr>
              <a:t>organic carbon from the surface to depth, the </a:t>
            </a:r>
            <a:r>
              <a:rPr lang="en-US" sz="2400" b="1" dirty="0">
                <a:solidFill>
                  <a:srgbClr val="31859C"/>
                </a:solidFill>
                <a:latin typeface="Arial"/>
                <a:cs typeface="Arial"/>
              </a:rPr>
              <a:t>“</a:t>
            </a:r>
            <a:r>
              <a:rPr lang="en-US" sz="2400" b="1" dirty="0" smtClean="0">
                <a:solidFill>
                  <a:srgbClr val="31859C"/>
                </a:solidFill>
                <a:latin typeface="Arial"/>
                <a:cs typeface="Arial"/>
              </a:rPr>
              <a:t>soft tissue </a:t>
            </a:r>
            <a:r>
              <a:rPr lang="en-US" sz="2400" b="1" dirty="0">
                <a:solidFill>
                  <a:srgbClr val="31859C"/>
                </a:solidFill>
                <a:latin typeface="Arial"/>
                <a:cs typeface="Arial"/>
              </a:rPr>
              <a:t>pump”</a:t>
            </a:r>
            <a:r>
              <a:rPr lang="en-US" sz="2400" dirty="0">
                <a:latin typeface="Arial"/>
                <a:cs typeface="Arial"/>
              </a:rPr>
              <a:t>, and (2) the rain of mineral </a:t>
            </a:r>
            <a:r>
              <a:rPr lang="en-US" sz="2400" dirty="0" smtClean="0">
                <a:latin typeface="Arial"/>
                <a:cs typeface="Arial"/>
              </a:rPr>
              <a:t>calcium</a:t>
            </a:r>
            <a:r>
              <a:rPr lang="en-US" sz="2400" dirty="0">
                <a:latin typeface="Arial"/>
                <a:cs typeface="Arial"/>
              </a:rPr>
              <a:t> </a:t>
            </a:r>
            <a:r>
              <a:rPr lang="en-US" sz="2400" dirty="0" smtClean="0">
                <a:latin typeface="Arial"/>
                <a:cs typeface="Arial"/>
              </a:rPr>
              <a:t>carbonate </a:t>
            </a:r>
            <a:r>
              <a:rPr lang="en-US" sz="2400" dirty="0">
                <a:latin typeface="Arial"/>
                <a:cs typeface="Arial"/>
              </a:rPr>
              <a:t>from the surface to depth, the </a:t>
            </a:r>
            <a:r>
              <a:rPr lang="en-US" sz="2400" dirty="0">
                <a:solidFill>
                  <a:srgbClr val="31859C"/>
                </a:solidFill>
                <a:latin typeface="Arial"/>
                <a:cs typeface="Arial"/>
              </a:rPr>
              <a:t>“carbonate pump”</a:t>
            </a:r>
            <a:r>
              <a:rPr lang="en-US" sz="2400" dirty="0">
                <a:latin typeface="Arial"/>
                <a:cs typeface="Arial"/>
              </a:rPr>
              <a:t>. The </a:t>
            </a:r>
            <a:r>
              <a:rPr lang="en-US" sz="2400" dirty="0" smtClean="0">
                <a:latin typeface="Arial"/>
                <a:cs typeface="Arial"/>
              </a:rPr>
              <a:t>former (1) </a:t>
            </a:r>
            <a:r>
              <a:rPr lang="en-US" sz="2400" dirty="0">
                <a:latin typeface="Arial"/>
                <a:cs typeface="Arial"/>
              </a:rPr>
              <a:t>lowers atmospheric CO</a:t>
            </a:r>
            <a:r>
              <a:rPr lang="en-US" sz="2400" baseline="-25000" dirty="0">
                <a:latin typeface="Arial"/>
                <a:cs typeface="Arial"/>
              </a:rPr>
              <a:t>2</a:t>
            </a:r>
            <a:r>
              <a:rPr lang="en-US" sz="2400" dirty="0">
                <a:latin typeface="Arial"/>
                <a:cs typeface="Arial"/>
              </a:rPr>
              <a:t>, while the latter </a:t>
            </a:r>
            <a:r>
              <a:rPr lang="en-US" sz="2400" dirty="0" smtClean="0">
                <a:latin typeface="Arial"/>
                <a:cs typeface="Arial"/>
              </a:rPr>
              <a:t>(2) raises it.</a:t>
            </a:r>
            <a:endParaRPr lang="en-US" sz="2400" dirty="0">
              <a:latin typeface="Arial"/>
              <a:cs typeface="Arial"/>
            </a:endParaRPr>
          </a:p>
        </p:txBody>
      </p:sp>
    </p:spTree>
    <p:extLst>
      <p:ext uri="{BB962C8B-B14F-4D97-AF65-F5344CB8AC3E}">
        <p14:creationId xmlns:p14="http://schemas.microsoft.com/office/powerpoint/2010/main" val="22836449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245152"/>
            <a:ext cx="9144000" cy="646331"/>
          </a:xfrm>
          <a:prstGeom prst="rect">
            <a:avLst/>
          </a:prstGeom>
          <a:noFill/>
        </p:spPr>
        <p:txBody>
          <a:bodyPr wrap="square" rtlCol="0">
            <a:spAutoFit/>
          </a:bodyPr>
          <a:lstStyle/>
          <a:p>
            <a:pPr algn="ctr"/>
            <a:r>
              <a:rPr lang="en-US" sz="3600" b="1" dirty="0" smtClean="0">
                <a:solidFill>
                  <a:srgbClr val="0000FF"/>
                </a:solidFill>
                <a:latin typeface="Arial"/>
                <a:cs typeface="Arial"/>
              </a:rPr>
              <a:t>Changes in pH with depth and region</a:t>
            </a:r>
            <a:endParaRPr lang="en-US" sz="3600" b="1" dirty="0">
              <a:solidFill>
                <a:srgbClr val="0000FF"/>
              </a:solidFill>
              <a:latin typeface="Arial"/>
              <a:cs typeface="Arial"/>
            </a:endParaRPr>
          </a:p>
        </p:txBody>
      </p:sp>
      <p:pic>
        <p:nvPicPr>
          <p:cNvPr id="5" name="Picture 4" descr="Screen Shot 2016-07-27 at 2.43.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6015" y="1044857"/>
            <a:ext cx="3453448" cy="5714062"/>
          </a:xfrm>
          <a:prstGeom prst="rect">
            <a:avLst/>
          </a:prstGeom>
        </p:spPr>
      </p:pic>
    </p:spTree>
    <p:extLst>
      <p:ext uri="{BB962C8B-B14F-4D97-AF65-F5344CB8AC3E}">
        <p14:creationId xmlns:p14="http://schemas.microsoft.com/office/powerpoint/2010/main" val="1813037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28600" y="5510540"/>
            <a:ext cx="8685451" cy="1270044"/>
            <a:chOff x="228600" y="5445167"/>
            <a:chExt cx="8685451" cy="1270044"/>
          </a:xfrm>
        </p:grpSpPr>
        <p:pic>
          <p:nvPicPr>
            <p:cNvPr id="5" name="Picture 4"/>
            <p:cNvPicPr>
              <a:picLocks noChangeAspect="1"/>
            </p:cNvPicPr>
            <p:nvPr/>
          </p:nvPicPr>
          <p:blipFill rotWithShape="1">
            <a:blip r:embed="rId3"/>
            <a:srcRect t="77072" b="4545"/>
            <a:stretch/>
          </p:blipFill>
          <p:spPr>
            <a:xfrm>
              <a:off x="228600" y="5454506"/>
              <a:ext cx="8685451" cy="1260705"/>
            </a:xfrm>
            <a:prstGeom prst="rect">
              <a:avLst/>
            </a:prstGeom>
          </p:spPr>
        </p:pic>
        <p:sp>
          <p:nvSpPr>
            <p:cNvPr id="6" name="Rectangle 5"/>
            <p:cNvSpPr/>
            <p:nvPr/>
          </p:nvSpPr>
          <p:spPr>
            <a:xfrm>
              <a:off x="1369303" y="5445167"/>
              <a:ext cx="1577137" cy="1770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5316439" y="5448490"/>
              <a:ext cx="1577137" cy="1770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821863" y="5448490"/>
              <a:ext cx="1577137" cy="17704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0" name="TextBox 9"/>
          <p:cNvSpPr txBox="1"/>
          <p:nvPr/>
        </p:nvSpPr>
        <p:spPr>
          <a:xfrm>
            <a:off x="1341289" y="5358077"/>
            <a:ext cx="882743" cy="338554"/>
          </a:xfrm>
          <a:prstGeom prst="rect">
            <a:avLst/>
          </a:prstGeom>
          <a:noFill/>
        </p:spPr>
        <p:txBody>
          <a:bodyPr wrap="square" rtlCol="0">
            <a:spAutoFit/>
          </a:bodyPr>
          <a:lstStyle/>
          <a:p>
            <a:pPr algn="ctr"/>
            <a:r>
              <a:rPr lang="en-US" sz="1600" dirty="0" smtClean="0">
                <a:solidFill>
                  <a:srgbClr val="000000"/>
                </a:solidFill>
                <a:latin typeface="Arial"/>
                <a:cs typeface="Arial"/>
              </a:rPr>
              <a:t>Atlantic</a:t>
            </a:r>
            <a:endParaRPr lang="en-US" sz="1600" dirty="0">
              <a:solidFill>
                <a:srgbClr val="000000"/>
              </a:solidFill>
              <a:latin typeface="Arial"/>
              <a:cs typeface="Arial"/>
            </a:endParaRPr>
          </a:p>
        </p:txBody>
      </p:sp>
      <p:sp>
        <p:nvSpPr>
          <p:cNvPr id="12" name="TextBox 11"/>
          <p:cNvSpPr txBox="1"/>
          <p:nvPr/>
        </p:nvSpPr>
        <p:spPr>
          <a:xfrm>
            <a:off x="6340339" y="5358808"/>
            <a:ext cx="2155326" cy="338554"/>
          </a:xfrm>
          <a:prstGeom prst="rect">
            <a:avLst/>
          </a:prstGeom>
          <a:noFill/>
        </p:spPr>
        <p:txBody>
          <a:bodyPr wrap="square" rtlCol="0">
            <a:spAutoFit/>
          </a:bodyPr>
          <a:lstStyle/>
          <a:p>
            <a:pPr algn="r"/>
            <a:r>
              <a:rPr lang="en-US" sz="1600" dirty="0" smtClean="0">
                <a:solidFill>
                  <a:srgbClr val="000000"/>
                </a:solidFill>
                <a:latin typeface="Arial"/>
                <a:cs typeface="Arial"/>
              </a:rPr>
              <a:t>N and E Pacific</a:t>
            </a:r>
            <a:endParaRPr lang="en-US" sz="1600" dirty="0">
              <a:solidFill>
                <a:srgbClr val="000000"/>
              </a:solidFill>
              <a:latin typeface="Arial"/>
              <a:cs typeface="Arial"/>
            </a:endParaRPr>
          </a:p>
        </p:txBody>
      </p:sp>
      <p:pic>
        <p:nvPicPr>
          <p:cNvPr id="20" name="Picture 19"/>
          <p:cNvPicPr>
            <a:picLocks noChangeAspect="1"/>
          </p:cNvPicPr>
          <p:nvPr/>
        </p:nvPicPr>
        <p:blipFill>
          <a:blip r:embed="rId4"/>
          <a:stretch>
            <a:fillRect/>
          </a:stretch>
        </p:blipFill>
        <p:spPr>
          <a:xfrm>
            <a:off x="0" y="76200"/>
            <a:ext cx="9144000" cy="4528664"/>
          </a:xfrm>
          <a:prstGeom prst="rect">
            <a:avLst/>
          </a:prstGeom>
        </p:spPr>
      </p:pic>
      <p:sp>
        <p:nvSpPr>
          <p:cNvPr id="21" name="Rectangle 20"/>
          <p:cNvSpPr/>
          <p:nvPr/>
        </p:nvSpPr>
        <p:spPr>
          <a:xfrm>
            <a:off x="1742102" y="76200"/>
            <a:ext cx="6317155" cy="42347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960597" y="-2102"/>
            <a:ext cx="3370235" cy="461665"/>
          </a:xfrm>
          <a:prstGeom prst="rect">
            <a:avLst/>
          </a:prstGeom>
          <a:noFill/>
        </p:spPr>
        <p:txBody>
          <a:bodyPr wrap="square" rtlCol="0">
            <a:spAutoFit/>
          </a:bodyPr>
          <a:lstStyle/>
          <a:p>
            <a:pPr algn="ctr"/>
            <a:r>
              <a:rPr lang="en-US" sz="2400" dirty="0" smtClean="0">
                <a:latin typeface="Arial"/>
                <a:cs typeface="Arial"/>
              </a:rPr>
              <a:t>pH</a:t>
            </a:r>
            <a:endParaRPr lang="en-US" sz="2400" dirty="0">
              <a:latin typeface="Arial"/>
              <a:cs typeface="Arial"/>
            </a:endParaRPr>
          </a:p>
        </p:txBody>
      </p:sp>
      <p:sp>
        <p:nvSpPr>
          <p:cNvPr id="23" name="TextBox 22"/>
          <p:cNvSpPr txBox="1"/>
          <p:nvPr/>
        </p:nvSpPr>
        <p:spPr>
          <a:xfrm>
            <a:off x="5525236" y="-2102"/>
            <a:ext cx="3370235" cy="461665"/>
          </a:xfrm>
          <a:prstGeom prst="rect">
            <a:avLst/>
          </a:prstGeom>
          <a:noFill/>
        </p:spPr>
        <p:txBody>
          <a:bodyPr wrap="square" rtlCol="0">
            <a:spAutoFit/>
          </a:bodyPr>
          <a:lstStyle/>
          <a:p>
            <a:pPr algn="ctr"/>
            <a:r>
              <a:rPr lang="en-US" sz="2400" dirty="0" smtClean="0">
                <a:latin typeface="Arial"/>
                <a:cs typeface="Arial"/>
              </a:rPr>
              <a:t>DIC (</a:t>
            </a:r>
            <a:r>
              <a:rPr lang="en-US" sz="2400" dirty="0" err="1" smtClean="0">
                <a:latin typeface="Arial"/>
                <a:cs typeface="Arial"/>
              </a:rPr>
              <a:t>μmol</a:t>
            </a:r>
            <a:r>
              <a:rPr lang="en-US" sz="2400" dirty="0" smtClean="0">
                <a:latin typeface="Arial"/>
                <a:cs typeface="Arial"/>
              </a:rPr>
              <a:t>/kg)</a:t>
            </a:r>
            <a:endParaRPr lang="en-US" sz="2400" dirty="0">
              <a:latin typeface="Arial"/>
              <a:cs typeface="Arial"/>
            </a:endParaRPr>
          </a:p>
        </p:txBody>
      </p:sp>
      <p:sp>
        <p:nvSpPr>
          <p:cNvPr id="24" name="TextBox 23"/>
          <p:cNvSpPr txBox="1"/>
          <p:nvPr/>
        </p:nvSpPr>
        <p:spPr>
          <a:xfrm>
            <a:off x="1346197" y="1485956"/>
            <a:ext cx="905933" cy="338554"/>
          </a:xfrm>
          <a:prstGeom prst="rect">
            <a:avLst/>
          </a:prstGeom>
          <a:noFill/>
        </p:spPr>
        <p:txBody>
          <a:bodyPr wrap="square" rtlCol="0">
            <a:spAutoFit/>
          </a:bodyPr>
          <a:lstStyle/>
          <a:p>
            <a:r>
              <a:rPr lang="en-US" sz="1600" dirty="0" smtClean="0">
                <a:solidFill>
                  <a:srgbClr val="FF0000"/>
                </a:solidFill>
                <a:latin typeface="Arial"/>
                <a:cs typeface="Arial"/>
              </a:rPr>
              <a:t>Pacific</a:t>
            </a:r>
            <a:endParaRPr lang="en-US" sz="1600" dirty="0">
              <a:solidFill>
                <a:srgbClr val="FF0000"/>
              </a:solidFill>
              <a:latin typeface="Arial"/>
              <a:cs typeface="Arial"/>
            </a:endParaRPr>
          </a:p>
        </p:txBody>
      </p:sp>
      <p:sp>
        <p:nvSpPr>
          <p:cNvPr id="25" name="TextBox 24"/>
          <p:cNvSpPr txBox="1"/>
          <p:nvPr/>
        </p:nvSpPr>
        <p:spPr>
          <a:xfrm>
            <a:off x="2971797" y="2730556"/>
            <a:ext cx="905933" cy="338554"/>
          </a:xfrm>
          <a:prstGeom prst="rect">
            <a:avLst/>
          </a:prstGeom>
          <a:noFill/>
        </p:spPr>
        <p:txBody>
          <a:bodyPr wrap="square" rtlCol="0">
            <a:spAutoFit/>
          </a:bodyPr>
          <a:lstStyle/>
          <a:p>
            <a:r>
              <a:rPr lang="en-US" sz="1600" dirty="0" smtClean="0">
                <a:solidFill>
                  <a:srgbClr val="3366FF"/>
                </a:solidFill>
                <a:latin typeface="Arial"/>
                <a:cs typeface="Arial"/>
              </a:rPr>
              <a:t>Atlantic</a:t>
            </a:r>
            <a:endParaRPr lang="en-US" sz="1600" dirty="0">
              <a:solidFill>
                <a:srgbClr val="3366FF"/>
              </a:solidFill>
              <a:latin typeface="Arial"/>
              <a:cs typeface="Arial"/>
            </a:endParaRPr>
          </a:p>
        </p:txBody>
      </p:sp>
      <p:sp>
        <p:nvSpPr>
          <p:cNvPr id="26" name="TextBox 25"/>
          <p:cNvSpPr txBox="1"/>
          <p:nvPr/>
        </p:nvSpPr>
        <p:spPr>
          <a:xfrm>
            <a:off x="7882462" y="1003356"/>
            <a:ext cx="905933" cy="338554"/>
          </a:xfrm>
          <a:prstGeom prst="rect">
            <a:avLst/>
          </a:prstGeom>
          <a:noFill/>
        </p:spPr>
        <p:txBody>
          <a:bodyPr wrap="square" rtlCol="0">
            <a:spAutoFit/>
          </a:bodyPr>
          <a:lstStyle/>
          <a:p>
            <a:r>
              <a:rPr lang="en-US" sz="1600" dirty="0" smtClean="0">
                <a:solidFill>
                  <a:srgbClr val="008000"/>
                </a:solidFill>
                <a:latin typeface="Arial"/>
                <a:cs typeface="Arial"/>
              </a:rPr>
              <a:t>Pacific</a:t>
            </a:r>
            <a:endParaRPr lang="en-US" sz="1600" dirty="0">
              <a:solidFill>
                <a:srgbClr val="008000"/>
              </a:solidFill>
              <a:latin typeface="Arial"/>
              <a:cs typeface="Arial"/>
            </a:endParaRPr>
          </a:p>
        </p:txBody>
      </p:sp>
      <p:sp>
        <p:nvSpPr>
          <p:cNvPr id="27" name="TextBox 26"/>
          <p:cNvSpPr txBox="1"/>
          <p:nvPr/>
        </p:nvSpPr>
        <p:spPr>
          <a:xfrm>
            <a:off x="6976529" y="2163289"/>
            <a:ext cx="905933" cy="338554"/>
          </a:xfrm>
          <a:prstGeom prst="rect">
            <a:avLst/>
          </a:prstGeom>
          <a:noFill/>
        </p:spPr>
        <p:txBody>
          <a:bodyPr wrap="square" rtlCol="0">
            <a:spAutoFit/>
          </a:bodyPr>
          <a:lstStyle/>
          <a:p>
            <a:r>
              <a:rPr lang="en-US" sz="1600" dirty="0" smtClean="0">
                <a:solidFill>
                  <a:schemeClr val="accent6">
                    <a:lumMod val="50000"/>
                  </a:schemeClr>
                </a:solidFill>
                <a:latin typeface="Arial"/>
                <a:cs typeface="Arial"/>
              </a:rPr>
              <a:t>Atlantic</a:t>
            </a:r>
            <a:endParaRPr lang="en-US" sz="1600" dirty="0">
              <a:solidFill>
                <a:schemeClr val="accent6">
                  <a:lumMod val="50000"/>
                </a:schemeClr>
              </a:solidFill>
              <a:latin typeface="Arial"/>
              <a:cs typeface="Arial"/>
            </a:endParaRPr>
          </a:p>
        </p:txBody>
      </p:sp>
      <p:pic>
        <p:nvPicPr>
          <p:cNvPr id="9" name="Picture 8"/>
          <p:cNvPicPr>
            <a:picLocks noChangeAspect="1"/>
          </p:cNvPicPr>
          <p:nvPr/>
        </p:nvPicPr>
        <p:blipFill rotWithShape="1">
          <a:blip r:embed="rId3"/>
          <a:srcRect l="66820" t="48069" r="6195" b="33412"/>
          <a:stretch/>
        </p:blipFill>
        <p:spPr>
          <a:xfrm>
            <a:off x="3106397" y="3922596"/>
            <a:ext cx="2930441" cy="1587944"/>
          </a:xfrm>
          <a:prstGeom prst="rect">
            <a:avLst/>
          </a:prstGeom>
        </p:spPr>
      </p:pic>
      <p:sp>
        <p:nvSpPr>
          <p:cNvPr id="11" name="TextBox 10"/>
          <p:cNvSpPr txBox="1"/>
          <p:nvPr/>
        </p:nvSpPr>
        <p:spPr>
          <a:xfrm>
            <a:off x="5154095" y="5358808"/>
            <a:ext cx="882743" cy="338554"/>
          </a:xfrm>
          <a:prstGeom prst="rect">
            <a:avLst/>
          </a:prstGeom>
          <a:noFill/>
        </p:spPr>
        <p:txBody>
          <a:bodyPr wrap="square" rtlCol="0">
            <a:spAutoFit/>
          </a:bodyPr>
          <a:lstStyle/>
          <a:p>
            <a:pPr algn="ctr"/>
            <a:r>
              <a:rPr lang="en-US" sz="1600" dirty="0" smtClean="0">
                <a:solidFill>
                  <a:srgbClr val="000000"/>
                </a:solidFill>
                <a:latin typeface="Arial"/>
                <a:cs typeface="Arial"/>
              </a:rPr>
              <a:t>Pacific</a:t>
            </a:r>
            <a:endParaRPr lang="en-US" sz="1600" dirty="0">
              <a:solidFill>
                <a:srgbClr val="000000"/>
              </a:solidFill>
              <a:latin typeface="Arial"/>
              <a:cs typeface="Arial"/>
            </a:endParaRPr>
          </a:p>
        </p:txBody>
      </p:sp>
    </p:spTree>
    <p:extLst>
      <p:ext uri="{BB962C8B-B14F-4D97-AF65-F5344CB8AC3E}">
        <p14:creationId xmlns:p14="http://schemas.microsoft.com/office/powerpoint/2010/main" val="272537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87375" y="1555750"/>
            <a:ext cx="8064500" cy="4032250"/>
          </a:xfrm>
          <a:prstGeom prst="rect">
            <a:avLst/>
          </a:prstGeom>
        </p:spPr>
      </p:pic>
      <p:sp>
        <p:nvSpPr>
          <p:cNvPr id="3" name="TextBox 2"/>
          <p:cNvSpPr txBox="1"/>
          <p:nvPr/>
        </p:nvSpPr>
        <p:spPr>
          <a:xfrm>
            <a:off x="0" y="481521"/>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The fate of calcium carbonate</a:t>
            </a:r>
            <a:endParaRPr lang="en-US" sz="3200" b="1" baseline="-25000" dirty="0">
              <a:solidFill>
                <a:schemeClr val="accent5">
                  <a:lumMod val="75000"/>
                </a:schemeClr>
              </a:solidFill>
              <a:latin typeface="Arial"/>
              <a:cs typeface="Arial"/>
            </a:endParaRPr>
          </a:p>
        </p:txBody>
      </p:sp>
      <p:sp>
        <p:nvSpPr>
          <p:cNvPr id="4" name="TextBox 3"/>
          <p:cNvSpPr txBox="1"/>
          <p:nvPr/>
        </p:nvSpPr>
        <p:spPr>
          <a:xfrm>
            <a:off x="321733" y="5827742"/>
            <a:ext cx="8822267" cy="553998"/>
          </a:xfrm>
          <a:prstGeom prst="rect">
            <a:avLst/>
          </a:prstGeom>
          <a:noFill/>
        </p:spPr>
        <p:txBody>
          <a:bodyPr wrap="square" rtlCol="0">
            <a:spAutoFit/>
          </a:bodyPr>
          <a:lstStyle/>
          <a:p>
            <a:pPr algn="ctr"/>
            <a:r>
              <a:rPr lang="en-US" sz="3000" b="1" dirty="0" err="1" smtClean="0">
                <a:solidFill>
                  <a:srgbClr val="FF0000"/>
                </a:solidFill>
                <a:latin typeface="Arial"/>
                <a:cs typeface="Arial"/>
              </a:rPr>
              <a:t>Lysocline</a:t>
            </a:r>
            <a:r>
              <a:rPr lang="en-US" sz="3000" dirty="0" smtClean="0">
                <a:solidFill>
                  <a:srgbClr val="FF0000"/>
                </a:solidFill>
                <a:latin typeface="Arial"/>
                <a:cs typeface="Arial"/>
              </a:rPr>
              <a:t>: CaCO</a:t>
            </a:r>
            <a:r>
              <a:rPr lang="en-US" sz="3000" baseline="-25000" dirty="0" smtClean="0">
                <a:solidFill>
                  <a:srgbClr val="FF0000"/>
                </a:solidFill>
                <a:latin typeface="Arial"/>
                <a:cs typeface="Arial"/>
              </a:rPr>
              <a:t>3</a:t>
            </a:r>
            <a:r>
              <a:rPr lang="en-US" sz="3000" dirty="0" smtClean="0">
                <a:solidFill>
                  <a:srgbClr val="FF0000"/>
                </a:solidFill>
                <a:latin typeface="Arial"/>
                <a:cs typeface="Arial"/>
              </a:rPr>
              <a:t> </a:t>
            </a:r>
            <a:r>
              <a:rPr lang="en-US" sz="3000" dirty="0" smtClean="0">
                <a:solidFill>
                  <a:srgbClr val="FF0000"/>
                </a:solidFill>
                <a:latin typeface="Arial"/>
                <a:cs typeface="Arial"/>
              </a:rPr>
              <a:t>dissolution </a:t>
            </a:r>
            <a:r>
              <a:rPr lang="en-US" sz="3000" dirty="0" smtClean="0">
                <a:solidFill>
                  <a:srgbClr val="FF0000"/>
                </a:solidFill>
                <a:latin typeface="Arial"/>
                <a:cs typeface="Arial"/>
              </a:rPr>
              <a:t>begins</a:t>
            </a:r>
            <a:endParaRPr lang="en-US" sz="3000" dirty="0">
              <a:solidFill>
                <a:srgbClr val="FF0000"/>
              </a:solidFill>
              <a:latin typeface="Arial"/>
              <a:cs typeface="Arial"/>
            </a:endParaRPr>
          </a:p>
        </p:txBody>
      </p:sp>
      <p:sp>
        <p:nvSpPr>
          <p:cNvPr id="5" name="Rectangle 4"/>
          <p:cNvSpPr/>
          <p:nvPr/>
        </p:nvSpPr>
        <p:spPr>
          <a:xfrm>
            <a:off x="2127250" y="2635250"/>
            <a:ext cx="904875" cy="301625"/>
          </a:xfrm>
          <a:prstGeom prst="rect">
            <a:avLst/>
          </a:prstGeom>
          <a:solidFill>
            <a:srgbClr val="859CFF">
              <a:alpha val="6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032000" y="2520890"/>
            <a:ext cx="4413250" cy="369332"/>
          </a:xfrm>
          <a:prstGeom prst="rect">
            <a:avLst/>
          </a:prstGeom>
          <a:noFill/>
        </p:spPr>
        <p:txBody>
          <a:bodyPr wrap="square" rtlCol="0">
            <a:spAutoFit/>
          </a:bodyPr>
          <a:lstStyle/>
          <a:p>
            <a:r>
              <a:rPr lang="en-US" b="1" dirty="0" err="1" smtClean="0">
                <a:solidFill>
                  <a:schemeClr val="bg1"/>
                </a:solidFill>
                <a:latin typeface="Arial"/>
                <a:cs typeface="Arial"/>
              </a:rPr>
              <a:t>lysocline</a:t>
            </a:r>
            <a:endParaRPr lang="en-US" b="1" dirty="0">
              <a:solidFill>
                <a:schemeClr val="bg1"/>
              </a:solidFill>
              <a:latin typeface="Arial"/>
              <a:cs typeface="Arial"/>
            </a:endParaRPr>
          </a:p>
        </p:txBody>
      </p:sp>
    </p:spTree>
    <p:extLst>
      <p:ext uri="{BB962C8B-B14F-4D97-AF65-F5344CB8AC3E}">
        <p14:creationId xmlns:p14="http://schemas.microsoft.com/office/powerpoint/2010/main" val="41336302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87375" y="1555750"/>
            <a:ext cx="8064500" cy="4032250"/>
          </a:xfrm>
          <a:prstGeom prst="rect">
            <a:avLst/>
          </a:prstGeom>
        </p:spPr>
      </p:pic>
      <p:sp>
        <p:nvSpPr>
          <p:cNvPr id="3" name="TextBox 2"/>
          <p:cNvSpPr txBox="1"/>
          <p:nvPr/>
        </p:nvSpPr>
        <p:spPr>
          <a:xfrm>
            <a:off x="0" y="481521"/>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The fate of calcium carbonate</a:t>
            </a:r>
            <a:endParaRPr lang="en-US" sz="3200" b="1" baseline="-25000" dirty="0">
              <a:solidFill>
                <a:schemeClr val="accent5">
                  <a:lumMod val="75000"/>
                </a:schemeClr>
              </a:solidFill>
              <a:latin typeface="Arial"/>
              <a:cs typeface="Arial"/>
            </a:endParaRPr>
          </a:p>
        </p:txBody>
      </p:sp>
      <p:sp>
        <p:nvSpPr>
          <p:cNvPr id="4" name="TextBox 3"/>
          <p:cNvSpPr txBox="1"/>
          <p:nvPr/>
        </p:nvSpPr>
        <p:spPr>
          <a:xfrm>
            <a:off x="321733" y="5827742"/>
            <a:ext cx="8822267" cy="553998"/>
          </a:xfrm>
          <a:prstGeom prst="rect">
            <a:avLst/>
          </a:prstGeom>
          <a:noFill/>
        </p:spPr>
        <p:txBody>
          <a:bodyPr wrap="square" rtlCol="0">
            <a:spAutoFit/>
          </a:bodyPr>
          <a:lstStyle/>
          <a:p>
            <a:pPr algn="ctr"/>
            <a:r>
              <a:rPr lang="en-US" sz="3000" b="1" dirty="0" smtClean="0">
                <a:solidFill>
                  <a:srgbClr val="FF0000"/>
                </a:solidFill>
                <a:latin typeface="Arial"/>
                <a:cs typeface="Arial"/>
              </a:rPr>
              <a:t>CCD</a:t>
            </a:r>
            <a:r>
              <a:rPr lang="en-US" sz="3000" dirty="0" smtClean="0">
                <a:solidFill>
                  <a:srgbClr val="FF0000"/>
                </a:solidFill>
                <a:latin typeface="Arial"/>
                <a:cs typeface="Arial"/>
              </a:rPr>
              <a:t>: CaCO</a:t>
            </a:r>
            <a:r>
              <a:rPr lang="en-US" sz="3000" baseline="-25000" dirty="0" smtClean="0">
                <a:solidFill>
                  <a:srgbClr val="FF0000"/>
                </a:solidFill>
                <a:latin typeface="Arial"/>
                <a:cs typeface="Arial"/>
              </a:rPr>
              <a:t>3</a:t>
            </a:r>
            <a:r>
              <a:rPr lang="en-US" sz="3000" dirty="0" smtClean="0">
                <a:solidFill>
                  <a:srgbClr val="FF0000"/>
                </a:solidFill>
                <a:latin typeface="Arial"/>
                <a:cs typeface="Arial"/>
              </a:rPr>
              <a:t> dissolution = CaCO</a:t>
            </a:r>
            <a:r>
              <a:rPr lang="en-US" sz="3000" baseline="-25000" dirty="0" smtClean="0">
                <a:solidFill>
                  <a:srgbClr val="FF0000"/>
                </a:solidFill>
                <a:latin typeface="Arial"/>
                <a:cs typeface="Arial"/>
              </a:rPr>
              <a:t>3</a:t>
            </a:r>
            <a:r>
              <a:rPr lang="en-US" sz="3000" dirty="0" smtClean="0">
                <a:solidFill>
                  <a:srgbClr val="FF0000"/>
                </a:solidFill>
                <a:latin typeface="Arial"/>
                <a:cs typeface="Arial"/>
              </a:rPr>
              <a:t> production</a:t>
            </a:r>
            <a:endParaRPr lang="en-US" sz="3000" dirty="0">
              <a:solidFill>
                <a:srgbClr val="FF0000"/>
              </a:solidFill>
              <a:latin typeface="Arial"/>
              <a:cs typeface="Arial"/>
            </a:endParaRPr>
          </a:p>
        </p:txBody>
      </p:sp>
      <p:sp>
        <p:nvSpPr>
          <p:cNvPr id="5" name="Rectangle 4"/>
          <p:cNvSpPr/>
          <p:nvPr/>
        </p:nvSpPr>
        <p:spPr>
          <a:xfrm>
            <a:off x="2127250" y="2635250"/>
            <a:ext cx="904875" cy="301625"/>
          </a:xfrm>
          <a:prstGeom prst="rect">
            <a:avLst/>
          </a:prstGeom>
          <a:solidFill>
            <a:srgbClr val="859CFF">
              <a:alpha val="6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032000" y="2520890"/>
            <a:ext cx="4413250" cy="369332"/>
          </a:xfrm>
          <a:prstGeom prst="rect">
            <a:avLst/>
          </a:prstGeom>
          <a:noFill/>
        </p:spPr>
        <p:txBody>
          <a:bodyPr wrap="square" rtlCol="0">
            <a:spAutoFit/>
          </a:bodyPr>
          <a:lstStyle/>
          <a:p>
            <a:r>
              <a:rPr lang="en-US" b="1" dirty="0" err="1" smtClean="0">
                <a:solidFill>
                  <a:schemeClr val="bg1"/>
                </a:solidFill>
                <a:latin typeface="Arial"/>
                <a:cs typeface="Arial"/>
              </a:rPr>
              <a:t>lysocline</a:t>
            </a:r>
            <a:endParaRPr lang="en-US" b="1" dirty="0">
              <a:solidFill>
                <a:schemeClr val="bg1"/>
              </a:solidFill>
              <a:latin typeface="Arial"/>
              <a:cs typeface="Arial"/>
            </a:endParaRPr>
          </a:p>
        </p:txBody>
      </p:sp>
    </p:spTree>
    <p:extLst>
      <p:ext uri="{BB962C8B-B14F-4D97-AF65-F5344CB8AC3E}">
        <p14:creationId xmlns:p14="http://schemas.microsoft.com/office/powerpoint/2010/main" val="41039945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87375" y="1555750"/>
            <a:ext cx="8064500" cy="4032250"/>
          </a:xfrm>
          <a:prstGeom prst="rect">
            <a:avLst/>
          </a:prstGeom>
        </p:spPr>
      </p:pic>
      <p:sp>
        <p:nvSpPr>
          <p:cNvPr id="3" name="TextBox 2"/>
          <p:cNvSpPr txBox="1"/>
          <p:nvPr/>
        </p:nvSpPr>
        <p:spPr>
          <a:xfrm>
            <a:off x="0" y="481521"/>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The fate of calcium carbonate</a:t>
            </a:r>
            <a:endParaRPr lang="en-US" sz="3200" b="1" baseline="-25000" dirty="0">
              <a:solidFill>
                <a:schemeClr val="accent5">
                  <a:lumMod val="75000"/>
                </a:schemeClr>
              </a:solidFill>
              <a:latin typeface="Arial"/>
              <a:cs typeface="Arial"/>
            </a:endParaRPr>
          </a:p>
        </p:txBody>
      </p:sp>
      <p:sp>
        <p:nvSpPr>
          <p:cNvPr id="4" name="TextBox 3"/>
          <p:cNvSpPr txBox="1"/>
          <p:nvPr/>
        </p:nvSpPr>
        <p:spPr>
          <a:xfrm>
            <a:off x="1" y="5827742"/>
            <a:ext cx="9144000" cy="584776"/>
          </a:xfrm>
          <a:prstGeom prst="rect">
            <a:avLst/>
          </a:prstGeom>
          <a:noFill/>
        </p:spPr>
        <p:txBody>
          <a:bodyPr wrap="square" rtlCol="0">
            <a:spAutoFit/>
          </a:bodyPr>
          <a:lstStyle/>
          <a:p>
            <a:pPr algn="ctr"/>
            <a:r>
              <a:rPr lang="is-IS" sz="3200" b="1" dirty="0" smtClean="0">
                <a:solidFill>
                  <a:srgbClr val="0000FF"/>
                </a:solidFill>
                <a:latin typeface="Arial"/>
                <a:cs typeface="Arial"/>
              </a:rPr>
              <a:t>CaCO</a:t>
            </a:r>
            <a:r>
              <a:rPr lang="is-IS" sz="3200" b="1" baseline="-25000" dirty="0" smtClean="0">
                <a:solidFill>
                  <a:srgbClr val="0000FF"/>
                </a:solidFill>
                <a:latin typeface="Arial"/>
                <a:cs typeface="Arial"/>
              </a:rPr>
              <a:t>3</a:t>
            </a:r>
            <a:r>
              <a:rPr lang="is-IS" sz="3200" dirty="0" smtClean="0">
                <a:solidFill>
                  <a:srgbClr val="0000FF"/>
                </a:solidFill>
                <a:latin typeface="Arial"/>
                <a:cs typeface="Arial"/>
              </a:rPr>
              <a:t> + </a:t>
            </a:r>
            <a:r>
              <a:rPr lang="is-IS" sz="3200" b="1" dirty="0" smtClean="0">
                <a:solidFill>
                  <a:srgbClr val="FF0000"/>
                </a:solidFill>
                <a:latin typeface="Arial"/>
                <a:cs typeface="Arial"/>
              </a:rPr>
              <a:t>CO</a:t>
            </a:r>
            <a:r>
              <a:rPr lang="is-IS" sz="3200" b="1" baseline="-25000" dirty="0" smtClean="0">
                <a:solidFill>
                  <a:srgbClr val="FF0000"/>
                </a:solidFill>
                <a:latin typeface="Arial"/>
                <a:cs typeface="Arial"/>
              </a:rPr>
              <a:t>2</a:t>
            </a:r>
            <a:r>
              <a:rPr lang="is-IS" sz="3200" dirty="0" smtClean="0">
                <a:solidFill>
                  <a:srgbClr val="0000FF"/>
                </a:solidFill>
                <a:latin typeface="Arial"/>
                <a:cs typeface="Arial"/>
              </a:rPr>
              <a:t> + H</a:t>
            </a:r>
            <a:r>
              <a:rPr lang="is-IS" sz="3200" baseline="-25000" dirty="0" smtClean="0">
                <a:solidFill>
                  <a:srgbClr val="0000FF"/>
                </a:solidFill>
                <a:latin typeface="Arial"/>
                <a:cs typeface="Arial"/>
              </a:rPr>
              <a:t>2</a:t>
            </a:r>
            <a:r>
              <a:rPr lang="is-IS" sz="3200" dirty="0" smtClean="0">
                <a:solidFill>
                  <a:srgbClr val="0000FF"/>
                </a:solidFill>
                <a:latin typeface="Arial"/>
                <a:cs typeface="Arial"/>
              </a:rPr>
              <a:t>O ↔ Ca</a:t>
            </a:r>
            <a:r>
              <a:rPr lang="is-IS" sz="3200" baseline="30000" dirty="0" smtClean="0">
                <a:solidFill>
                  <a:srgbClr val="0000FF"/>
                </a:solidFill>
                <a:latin typeface="Arial"/>
                <a:cs typeface="Arial"/>
              </a:rPr>
              <a:t>2+</a:t>
            </a:r>
            <a:r>
              <a:rPr lang="is-IS" sz="3200" dirty="0" smtClean="0">
                <a:solidFill>
                  <a:srgbClr val="0000FF"/>
                </a:solidFill>
                <a:latin typeface="Arial"/>
                <a:cs typeface="Arial"/>
              </a:rPr>
              <a:t> + 2HCO</a:t>
            </a:r>
            <a:r>
              <a:rPr lang="is-IS" sz="3200" baseline="-25000" dirty="0" smtClean="0">
                <a:solidFill>
                  <a:srgbClr val="0000FF"/>
                </a:solidFill>
                <a:latin typeface="Arial"/>
                <a:cs typeface="Arial"/>
              </a:rPr>
              <a:t>3</a:t>
            </a:r>
            <a:r>
              <a:rPr lang="is-IS" sz="3200" baseline="30000" dirty="0" smtClean="0">
                <a:solidFill>
                  <a:srgbClr val="0000FF"/>
                </a:solidFill>
                <a:latin typeface="Arial"/>
                <a:cs typeface="Arial"/>
              </a:rPr>
              <a:t>-</a:t>
            </a:r>
            <a:endParaRPr lang="is-IS" sz="3200" baseline="-25000" dirty="0" smtClean="0">
              <a:solidFill>
                <a:srgbClr val="0000FF"/>
              </a:solidFill>
              <a:latin typeface="Arial"/>
              <a:cs typeface="Arial"/>
            </a:endParaRPr>
          </a:p>
        </p:txBody>
      </p:sp>
      <p:sp>
        <p:nvSpPr>
          <p:cNvPr id="5" name="Rectangle 4"/>
          <p:cNvSpPr/>
          <p:nvPr/>
        </p:nvSpPr>
        <p:spPr>
          <a:xfrm>
            <a:off x="2127250" y="2635250"/>
            <a:ext cx="904875" cy="301625"/>
          </a:xfrm>
          <a:prstGeom prst="rect">
            <a:avLst/>
          </a:prstGeom>
          <a:solidFill>
            <a:srgbClr val="859CFF">
              <a:alpha val="6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2032000" y="2520890"/>
            <a:ext cx="4413250" cy="369332"/>
          </a:xfrm>
          <a:prstGeom prst="rect">
            <a:avLst/>
          </a:prstGeom>
          <a:noFill/>
        </p:spPr>
        <p:txBody>
          <a:bodyPr wrap="square" rtlCol="0">
            <a:spAutoFit/>
          </a:bodyPr>
          <a:lstStyle/>
          <a:p>
            <a:r>
              <a:rPr lang="en-US" b="1" dirty="0" err="1" smtClean="0">
                <a:solidFill>
                  <a:schemeClr val="bg1"/>
                </a:solidFill>
                <a:latin typeface="Arial"/>
                <a:cs typeface="Arial"/>
              </a:rPr>
              <a:t>lysocline</a:t>
            </a:r>
            <a:endParaRPr lang="en-US" b="1" dirty="0">
              <a:solidFill>
                <a:schemeClr val="bg1"/>
              </a:solidFill>
              <a:latin typeface="Arial"/>
              <a:cs typeface="Arial"/>
            </a:endParaRPr>
          </a:p>
        </p:txBody>
      </p:sp>
    </p:spTree>
    <p:extLst>
      <p:ext uri="{BB962C8B-B14F-4D97-AF65-F5344CB8AC3E}">
        <p14:creationId xmlns:p14="http://schemas.microsoft.com/office/powerpoint/2010/main" val="671842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481521"/>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Biological pump feedbacks</a:t>
            </a:r>
            <a:endParaRPr lang="en-US" sz="3200" b="1" baseline="-25000" dirty="0">
              <a:solidFill>
                <a:schemeClr val="accent5">
                  <a:lumMod val="75000"/>
                </a:schemeClr>
              </a:solidFill>
              <a:latin typeface="Arial"/>
              <a:cs typeface="Arial"/>
            </a:endParaRPr>
          </a:p>
        </p:txBody>
      </p:sp>
      <p:sp>
        <p:nvSpPr>
          <p:cNvPr id="3" name="TextBox 2"/>
          <p:cNvSpPr txBox="1"/>
          <p:nvPr/>
        </p:nvSpPr>
        <p:spPr>
          <a:xfrm>
            <a:off x="682624" y="1285875"/>
            <a:ext cx="7794625" cy="4678204"/>
          </a:xfrm>
          <a:prstGeom prst="rect">
            <a:avLst/>
          </a:prstGeom>
          <a:noFill/>
        </p:spPr>
        <p:txBody>
          <a:bodyPr wrap="square" rtlCol="0">
            <a:spAutoFit/>
          </a:bodyPr>
          <a:lstStyle/>
          <a:p>
            <a:r>
              <a:rPr lang="en-US" sz="2800" dirty="0" smtClean="0">
                <a:latin typeface="Arial"/>
                <a:cs typeface="Arial"/>
                <a:sym typeface="Wingdings"/>
              </a:rPr>
              <a:t>strong biological pump</a:t>
            </a:r>
          </a:p>
          <a:p>
            <a:pPr marL="342900" indent="-342900">
              <a:buFont typeface="Wingdings" charset="0"/>
              <a:buChar char="à"/>
            </a:pPr>
            <a:r>
              <a:rPr lang="en-US" sz="2800" dirty="0" smtClean="0">
                <a:latin typeface="Arial"/>
                <a:cs typeface="Arial"/>
                <a:sym typeface="Wingdings"/>
              </a:rPr>
              <a:t> high flux of POC export</a:t>
            </a:r>
          </a:p>
          <a:p>
            <a:pPr marL="342900" indent="-342900">
              <a:buFont typeface="Wingdings" charset="0"/>
              <a:buChar char="à"/>
            </a:pPr>
            <a:r>
              <a:rPr lang="en-US" sz="2800" dirty="0" smtClean="0">
                <a:latin typeface="Arial"/>
                <a:cs typeface="Arial"/>
                <a:sym typeface="Wingdings"/>
              </a:rPr>
              <a:t> increased respiration</a:t>
            </a:r>
          </a:p>
          <a:p>
            <a:pPr marL="342900" indent="-342900">
              <a:buFont typeface="Wingdings" charset="0"/>
              <a:buChar char="à"/>
            </a:pPr>
            <a:r>
              <a:rPr lang="en-US" sz="2800" dirty="0" smtClean="0">
                <a:latin typeface="Arial"/>
                <a:cs typeface="Arial"/>
                <a:sym typeface="Wingdings"/>
              </a:rPr>
              <a:t> increase in CO</a:t>
            </a:r>
            <a:r>
              <a:rPr lang="en-US" sz="2800" baseline="-25000" dirty="0" smtClean="0">
                <a:latin typeface="Arial"/>
                <a:cs typeface="Arial"/>
                <a:sym typeface="Wingdings"/>
              </a:rPr>
              <a:t>2</a:t>
            </a:r>
            <a:r>
              <a:rPr lang="en-US" sz="2800" dirty="0" smtClean="0">
                <a:latin typeface="Arial"/>
                <a:cs typeface="Arial"/>
                <a:sym typeface="Wingdings"/>
              </a:rPr>
              <a:t> concentration</a:t>
            </a:r>
          </a:p>
          <a:p>
            <a:pPr marL="342900" indent="-342900">
              <a:buFont typeface="Wingdings" charset="0"/>
              <a:buChar char="à"/>
            </a:pPr>
            <a:r>
              <a:rPr lang="en-US" sz="2800" dirty="0" smtClean="0">
                <a:latin typeface="Arial"/>
                <a:cs typeface="Arial"/>
                <a:sym typeface="Wingdings"/>
              </a:rPr>
              <a:t> lower pH</a:t>
            </a:r>
          </a:p>
          <a:p>
            <a:pPr marL="342900" indent="-342900">
              <a:buFont typeface="Wingdings" charset="0"/>
              <a:buChar char="à"/>
            </a:pPr>
            <a:r>
              <a:rPr lang="en-US" sz="2800" dirty="0" smtClean="0">
                <a:latin typeface="Arial"/>
                <a:cs typeface="Arial"/>
                <a:sym typeface="Wingdings"/>
              </a:rPr>
              <a:t> shallower CCD</a:t>
            </a:r>
          </a:p>
          <a:p>
            <a:pPr marL="342900" indent="-342900">
              <a:buFont typeface="Wingdings" charset="0"/>
              <a:buChar char="à"/>
            </a:pPr>
            <a:r>
              <a:rPr lang="en-US" sz="2800" dirty="0" smtClean="0">
                <a:latin typeface="Arial"/>
                <a:cs typeface="Arial"/>
                <a:sym typeface="Wingdings"/>
              </a:rPr>
              <a:t> greater volume of CaCO</a:t>
            </a:r>
            <a:r>
              <a:rPr lang="en-US" sz="2800" baseline="-25000" dirty="0" smtClean="0">
                <a:latin typeface="Arial"/>
                <a:cs typeface="Arial"/>
                <a:sym typeface="Wingdings"/>
              </a:rPr>
              <a:t>3</a:t>
            </a:r>
            <a:r>
              <a:rPr lang="en-US" sz="2800" dirty="0" smtClean="0">
                <a:latin typeface="Arial"/>
                <a:cs typeface="Arial"/>
                <a:sym typeface="Wingdings"/>
              </a:rPr>
              <a:t> dissolved</a:t>
            </a:r>
          </a:p>
          <a:p>
            <a:pPr marL="342900" indent="-342900">
              <a:buFont typeface="Wingdings" charset="0"/>
              <a:buChar char="à"/>
            </a:pPr>
            <a:r>
              <a:rPr lang="en-US" sz="2800" dirty="0" smtClean="0">
                <a:latin typeface="Arial"/>
                <a:cs typeface="Arial"/>
                <a:sym typeface="Wingdings"/>
              </a:rPr>
              <a:t> more CO</a:t>
            </a:r>
            <a:r>
              <a:rPr lang="en-US" sz="2800" baseline="-25000" dirty="0" smtClean="0">
                <a:latin typeface="Arial"/>
                <a:cs typeface="Arial"/>
                <a:sym typeface="Wingdings"/>
              </a:rPr>
              <a:t>2</a:t>
            </a:r>
            <a:r>
              <a:rPr lang="en-US" sz="2800" dirty="0" smtClean="0">
                <a:latin typeface="Arial"/>
                <a:cs typeface="Arial"/>
                <a:sym typeface="Wingdings"/>
              </a:rPr>
              <a:t> consumed (decrease in CO</a:t>
            </a:r>
            <a:r>
              <a:rPr lang="en-US" sz="2800" baseline="-25000" dirty="0" smtClean="0">
                <a:latin typeface="Arial"/>
                <a:cs typeface="Arial"/>
                <a:sym typeface="Wingdings"/>
              </a:rPr>
              <a:t>2</a:t>
            </a:r>
            <a:r>
              <a:rPr lang="en-US" sz="2800" dirty="0" smtClean="0">
                <a:latin typeface="Arial"/>
                <a:cs typeface="Arial"/>
                <a:sym typeface="Wingdings"/>
              </a:rPr>
              <a:t>)</a:t>
            </a:r>
          </a:p>
          <a:p>
            <a:pPr marL="342900" indent="-342900">
              <a:buFont typeface="Wingdings" charset="0"/>
              <a:buChar char="à"/>
            </a:pPr>
            <a:r>
              <a:rPr lang="en-US" sz="2800" dirty="0" smtClean="0">
                <a:latin typeface="Arial"/>
                <a:cs typeface="Arial"/>
                <a:sym typeface="Wingdings"/>
              </a:rPr>
              <a:t> higher pH</a:t>
            </a:r>
          </a:p>
          <a:p>
            <a:pPr marL="342900" indent="-342900">
              <a:buFont typeface="Wingdings" charset="0"/>
              <a:buChar char="à"/>
            </a:pPr>
            <a:r>
              <a:rPr lang="en-US" sz="2800" dirty="0">
                <a:latin typeface="Arial"/>
                <a:cs typeface="Arial"/>
                <a:sym typeface="Wingdings"/>
              </a:rPr>
              <a:t> </a:t>
            </a:r>
            <a:r>
              <a:rPr lang="en-US" sz="2800" dirty="0" smtClean="0">
                <a:latin typeface="Arial"/>
                <a:cs typeface="Arial"/>
                <a:sym typeface="Wingdings"/>
              </a:rPr>
              <a:t>etc.</a:t>
            </a:r>
          </a:p>
          <a:p>
            <a:endParaRPr lang="en-US" dirty="0"/>
          </a:p>
        </p:txBody>
      </p:sp>
    </p:spTree>
    <p:extLst>
      <p:ext uri="{BB962C8B-B14F-4D97-AF65-F5344CB8AC3E}">
        <p14:creationId xmlns:p14="http://schemas.microsoft.com/office/powerpoint/2010/main" val="32443412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137522"/>
            <a:ext cx="9144000" cy="3114261"/>
          </a:xfrm>
          <a:prstGeom prst="rect">
            <a:avLst/>
          </a:prstGeom>
        </p:spPr>
      </p:pic>
      <p:sp>
        <p:nvSpPr>
          <p:cNvPr id="3" name="TextBox 2"/>
          <p:cNvSpPr txBox="1"/>
          <p:nvPr/>
        </p:nvSpPr>
        <p:spPr>
          <a:xfrm>
            <a:off x="0" y="560699"/>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Assignment</a:t>
            </a:r>
            <a:endParaRPr lang="en-US" sz="3200" b="1" baseline="-25000" dirty="0">
              <a:solidFill>
                <a:schemeClr val="accent5">
                  <a:lumMod val="75000"/>
                </a:schemeClr>
              </a:solidFill>
              <a:latin typeface="Arial"/>
              <a:cs typeface="Arial"/>
            </a:endParaRPr>
          </a:p>
        </p:txBody>
      </p:sp>
      <p:sp>
        <p:nvSpPr>
          <p:cNvPr id="4" name="TextBox 7"/>
          <p:cNvSpPr txBox="1">
            <a:spLocks noChangeArrowheads="1"/>
          </p:cNvSpPr>
          <p:nvPr/>
        </p:nvSpPr>
        <p:spPr bwMode="auto">
          <a:xfrm>
            <a:off x="247111" y="4385121"/>
            <a:ext cx="8348134"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base" hangingPunct="1">
              <a:spcBef>
                <a:spcPct val="0"/>
              </a:spcBef>
              <a:spcAft>
                <a:spcPct val="0"/>
              </a:spcAft>
            </a:pPr>
            <a:r>
              <a:rPr lang="en-US" sz="2000" i="1" dirty="0" smtClean="0">
                <a:latin typeface="Arial"/>
                <a:cs typeface="Arial"/>
              </a:rPr>
              <a:t>This </a:t>
            </a:r>
            <a:r>
              <a:rPr lang="en-US" sz="2000" i="1" dirty="0" smtClean="0">
                <a:latin typeface="Arial"/>
                <a:cs typeface="Arial"/>
              </a:rPr>
              <a:t>plot from the South Pacific shows a transect of DIC concentration from the equator to the Southern Ocean</a:t>
            </a:r>
            <a:r>
              <a:rPr lang="en-US" sz="2000" i="1" dirty="0" smtClean="0">
                <a:latin typeface="Arial"/>
                <a:cs typeface="Arial"/>
              </a:rPr>
              <a:t>.</a:t>
            </a:r>
          </a:p>
          <a:p>
            <a:pPr algn="ctr" eaLnBrk="1" fontAlgn="base" hangingPunct="1">
              <a:spcBef>
                <a:spcPct val="0"/>
              </a:spcBef>
              <a:spcAft>
                <a:spcPct val="0"/>
              </a:spcAft>
            </a:pPr>
            <a:r>
              <a:rPr lang="en-US" sz="2000" i="1" dirty="0" smtClean="0">
                <a:latin typeface="Arial"/>
                <a:cs typeface="Arial"/>
              </a:rPr>
              <a:t> </a:t>
            </a:r>
          </a:p>
          <a:p>
            <a:pPr marL="514350" indent="-514350" eaLnBrk="1" fontAlgn="base" hangingPunct="1">
              <a:spcBef>
                <a:spcPct val="0"/>
              </a:spcBef>
              <a:spcAft>
                <a:spcPct val="0"/>
              </a:spcAft>
              <a:buAutoNum type="romanLcParenR"/>
            </a:pPr>
            <a:r>
              <a:rPr lang="en-US" sz="2000" dirty="0" smtClean="0">
                <a:latin typeface="Arial"/>
                <a:cs typeface="Arial"/>
              </a:rPr>
              <a:t>Explain </a:t>
            </a:r>
            <a:r>
              <a:rPr lang="en-US" sz="2000" dirty="0" smtClean="0">
                <a:latin typeface="Arial"/>
                <a:cs typeface="Arial"/>
              </a:rPr>
              <a:t>in terms of </a:t>
            </a:r>
            <a:r>
              <a:rPr lang="en-US" sz="2000" dirty="0" smtClean="0">
                <a:latin typeface="Arial"/>
                <a:cs typeface="Arial"/>
              </a:rPr>
              <a:t>physics, chemistry, and biology why this plot looks the way it does.</a:t>
            </a:r>
          </a:p>
          <a:p>
            <a:pPr marL="514350" indent="-514350" eaLnBrk="1" fontAlgn="base" hangingPunct="1">
              <a:spcBef>
                <a:spcPct val="0"/>
              </a:spcBef>
              <a:spcAft>
                <a:spcPct val="0"/>
              </a:spcAft>
              <a:buAutoNum type="romanLcParenR"/>
            </a:pPr>
            <a:r>
              <a:rPr lang="en-US" sz="2000" dirty="0" smtClean="0">
                <a:latin typeface="Arial"/>
                <a:cs typeface="Arial"/>
              </a:rPr>
              <a:t>How would you expect this plot to change if the carbonate pump completely shut down?</a:t>
            </a:r>
            <a:endParaRPr lang="en-US" sz="2000" dirty="0" smtClean="0">
              <a:latin typeface="Arial"/>
              <a:cs typeface="Arial"/>
            </a:endParaRPr>
          </a:p>
        </p:txBody>
      </p:sp>
    </p:spTree>
    <p:extLst>
      <p:ext uri="{BB962C8B-B14F-4D97-AF65-F5344CB8AC3E}">
        <p14:creationId xmlns:p14="http://schemas.microsoft.com/office/powerpoint/2010/main" val="3672263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O2.eps"/>
          <p:cNvPicPr>
            <a:picLocks noChangeAspect="1"/>
          </p:cNvPicPr>
          <p:nvPr/>
        </p:nvPicPr>
        <p:blipFill rotWithShape="1">
          <a:blip r:embed="rId3">
            <a:extLst>
              <a:ext uri="{28A0092B-C50C-407E-A947-70E740481C1C}">
                <a14:useLocalDpi xmlns:a14="http://schemas.microsoft.com/office/drawing/2010/main" val="0"/>
              </a:ext>
            </a:extLst>
          </a:blip>
          <a:srcRect l="3260" t="510" r="10127" b="1204"/>
          <a:stretch/>
        </p:blipFill>
        <p:spPr>
          <a:xfrm>
            <a:off x="2831091" y="1034874"/>
            <a:ext cx="3316084" cy="5652878"/>
          </a:xfrm>
          <a:prstGeom prst="rect">
            <a:avLst/>
          </a:prstGeom>
        </p:spPr>
      </p:pic>
      <p:sp>
        <p:nvSpPr>
          <p:cNvPr id="3" name="TextBox 2"/>
          <p:cNvSpPr txBox="1"/>
          <p:nvPr/>
        </p:nvSpPr>
        <p:spPr>
          <a:xfrm>
            <a:off x="0" y="278568"/>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Most organic carbon is </a:t>
            </a:r>
            <a:r>
              <a:rPr lang="en-US" sz="3200" b="1" dirty="0" smtClean="0">
                <a:solidFill>
                  <a:srgbClr val="0000FF"/>
                </a:solidFill>
                <a:latin typeface="Arial"/>
                <a:cs typeface="Arial"/>
              </a:rPr>
              <a:t>respired</a:t>
            </a:r>
            <a:endParaRPr lang="en-US" sz="3200" b="1" baseline="-25000" dirty="0">
              <a:solidFill>
                <a:srgbClr val="0000FF"/>
              </a:solidFill>
              <a:latin typeface="Arial"/>
              <a:cs typeface="Arial"/>
            </a:endParaRPr>
          </a:p>
        </p:txBody>
      </p:sp>
      <p:cxnSp>
        <p:nvCxnSpPr>
          <p:cNvPr id="5" name="Straight Connector 4"/>
          <p:cNvCxnSpPr/>
          <p:nvPr/>
        </p:nvCxnSpPr>
        <p:spPr>
          <a:xfrm flipV="1">
            <a:off x="3533666" y="2017586"/>
            <a:ext cx="2623752" cy="10242"/>
          </a:xfrm>
          <a:prstGeom prst="line">
            <a:avLst/>
          </a:prstGeom>
          <a:ln>
            <a:solidFill>
              <a:srgbClr val="3366FF"/>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3533666" y="2948344"/>
            <a:ext cx="2613509" cy="0"/>
          </a:xfrm>
          <a:prstGeom prst="line">
            <a:avLst/>
          </a:prstGeom>
          <a:ln>
            <a:solidFill>
              <a:srgbClr val="0000FF"/>
            </a:solidFill>
            <a:prstDash val="dash"/>
          </a:ln>
          <a:effectLst/>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5397802" y="1648254"/>
            <a:ext cx="3746198" cy="369332"/>
          </a:xfrm>
          <a:prstGeom prst="rect">
            <a:avLst/>
          </a:prstGeom>
          <a:noFill/>
        </p:spPr>
        <p:txBody>
          <a:bodyPr wrap="square" rtlCol="0">
            <a:spAutoFit/>
          </a:bodyPr>
          <a:lstStyle/>
          <a:p>
            <a:r>
              <a:rPr lang="en-US" dirty="0" smtClean="0">
                <a:solidFill>
                  <a:srgbClr val="3366FF"/>
                </a:solidFill>
                <a:latin typeface="Arial"/>
                <a:cs typeface="Arial"/>
              </a:rPr>
              <a:t>euphotic zone = photosynthesis</a:t>
            </a:r>
            <a:endParaRPr lang="en-US" dirty="0">
              <a:solidFill>
                <a:srgbClr val="3366FF"/>
              </a:solidFill>
              <a:latin typeface="Arial"/>
              <a:cs typeface="Arial"/>
            </a:endParaRPr>
          </a:p>
        </p:txBody>
      </p:sp>
      <p:sp>
        <p:nvSpPr>
          <p:cNvPr id="9" name="TextBox 8"/>
          <p:cNvSpPr txBox="1"/>
          <p:nvPr/>
        </p:nvSpPr>
        <p:spPr>
          <a:xfrm>
            <a:off x="5397802" y="2210316"/>
            <a:ext cx="3746198" cy="369332"/>
          </a:xfrm>
          <a:prstGeom prst="rect">
            <a:avLst/>
          </a:prstGeom>
          <a:noFill/>
        </p:spPr>
        <p:txBody>
          <a:bodyPr wrap="square" rtlCol="0">
            <a:spAutoFit/>
          </a:bodyPr>
          <a:lstStyle/>
          <a:p>
            <a:r>
              <a:rPr lang="en-US" dirty="0" smtClean="0">
                <a:solidFill>
                  <a:srgbClr val="0000FF"/>
                </a:solidFill>
                <a:latin typeface="Arial"/>
                <a:cs typeface="Arial"/>
              </a:rPr>
              <a:t>twilight zone = intense </a:t>
            </a:r>
            <a:r>
              <a:rPr lang="en-US" dirty="0" smtClean="0">
                <a:solidFill>
                  <a:srgbClr val="0000FF"/>
                </a:solidFill>
                <a:latin typeface="Arial"/>
                <a:cs typeface="Arial"/>
              </a:rPr>
              <a:t>respiration</a:t>
            </a:r>
            <a:endParaRPr lang="en-US" dirty="0">
              <a:solidFill>
                <a:srgbClr val="0000FF"/>
              </a:solidFill>
              <a:latin typeface="Arial"/>
              <a:cs typeface="Arial"/>
            </a:endParaRPr>
          </a:p>
        </p:txBody>
      </p:sp>
      <p:sp>
        <p:nvSpPr>
          <p:cNvPr id="10" name="Rectangle 9"/>
          <p:cNvSpPr/>
          <p:nvPr/>
        </p:nvSpPr>
        <p:spPr>
          <a:xfrm>
            <a:off x="3543909" y="3333863"/>
            <a:ext cx="2613509" cy="1612807"/>
          </a:xfrm>
          <a:prstGeom prst="rect">
            <a:avLst/>
          </a:prstGeom>
          <a:solidFill>
            <a:schemeClr val="tx1">
              <a:lumMod val="50000"/>
              <a:lumOff val="50000"/>
              <a:alpha val="32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543909" y="4300339"/>
            <a:ext cx="1947315" cy="646331"/>
          </a:xfrm>
          <a:prstGeom prst="rect">
            <a:avLst/>
          </a:prstGeom>
          <a:noFill/>
          <a:ln>
            <a:noFill/>
          </a:ln>
        </p:spPr>
        <p:txBody>
          <a:bodyPr wrap="square" rtlCol="0">
            <a:spAutoFit/>
          </a:bodyPr>
          <a:lstStyle/>
          <a:p>
            <a:r>
              <a:rPr lang="en-US" dirty="0" smtClean="0">
                <a:solidFill>
                  <a:schemeClr val="tx1">
                    <a:lumMod val="50000"/>
                    <a:lumOff val="50000"/>
                  </a:schemeClr>
                </a:solidFill>
                <a:latin typeface="Arial"/>
                <a:cs typeface="Arial"/>
              </a:rPr>
              <a:t>maximum depth </a:t>
            </a:r>
          </a:p>
          <a:p>
            <a:r>
              <a:rPr lang="en-US" dirty="0" smtClean="0">
                <a:solidFill>
                  <a:schemeClr val="tx1">
                    <a:lumMod val="50000"/>
                    <a:lumOff val="50000"/>
                  </a:schemeClr>
                </a:solidFill>
                <a:latin typeface="Arial"/>
                <a:cs typeface="Arial"/>
              </a:rPr>
              <a:t>winter mixing</a:t>
            </a:r>
            <a:endParaRPr lang="en-US" dirty="0">
              <a:solidFill>
                <a:schemeClr val="tx1">
                  <a:lumMod val="50000"/>
                  <a:lumOff val="50000"/>
                </a:schemeClr>
              </a:solidFill>
              <a:latin typeface="Arial"/>
              <a:cs typeface="Arial"/>
            </a:endParaRPr>
          </a:p>
        </p:txBody>
      </p:sp>
      <p:cxnSp>
        <p:nvCxnSpPr>
          <p:cNvPr id="13" name="Straight Arrow Connector 12"/>
          <p:cNvCxnSpPr/>
          <p:nvPr/>
        </p:nvCxnSpPr>
        <p:spPr>
          <a:xfrm>
            <a:off x="3195667" y="1648254"/>
            <a:ext cx="0" cy="400057"/>
          </a:xfrm>
          <a:prstGeom prst="straightConnector1">
            <a:avLst/>
          </a:prstGeom>
          <a:ln>
            <a:solidFill>
              <a:srgbClr val="3366FF"/>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2713031" y="2048311"/>
            <a:ext cx="0" cy="4639441"/>
          </a:xfrm>
          <a:prstGeom prst="straightConnector1">
            <a:avLst/>
          </a:prstGeom>
          <a:ln>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550531" y="1667514"/>
            <a:ext cx="3746198" cy="369332"/>
          </a:xfrm>
          <a:prstGeom prst="rect">
            <a:avLst/>
          </a:prstGeom>
          <a:noFill/>
        </p:spPr>
        <p:txBody>
          <a:bodyPr wrap="square" rtlCol="0">
            <a:spAutoFit/>
          </a:bodyPr>
          <a:lstStyle/>
          <a:p>
            <a:pPr algn="r"/>
            <a:r>
              <a:rPr lang="en-US" i="1" dirty="0" smtClean="0">
                <a:solidFill>
                  <a:srgbClr val="3366FF"/>
                </a:solidFill>
                <a:latin typeface="Arial"/>
                <a:cs typeface="Arial"/>
              </a:rPr>
              <a:t>net CO</a:t>
            </a:r>
            <a:r>
              <a:rPr lang="en-US" i="1" baseline="-25000" dirty="0" smtClean="0">
                <a:solidFill>
                  <a:srgbClr val="3366FF"/>
                </a:solidFill>
                <a:latin typeface="Arial"/>
                <a:cs typeface="Arial"/>
              </a:rPr>
              <a:t>2</a:t>
            </a:r>
            <a:r>
              <a:rPr lang="en-US" i="1" dirty="0" smtClean="0">
                <a:solidFill>
                  <a:srgbClr val="3366FF"/>
                </a:solidFill>
                <a:latin typeface="Arial"/>
                <a:cs typeface="Arial"/>
              </a:rPr>
              <a:t> consumption</a:t>
            </a:r>
            <a:endParaRPr lang="en-US" i="1" dirty="0">
              <a:solidFill>
                <a:srgbClr val="3366FF"/>
              </a:solidFill>
              <a:latin typeface="Arial"/>
              <a:cs typeface="Arial"/>
            </a:endParaRPr>
          </a:p>
        </p:txBody>
      </p:sp>
      <p:sp>
        <p:nvSpPr>
          <p:cNvPr id="18" name="TextBox 17"/>
          <p:cNvSpPr txBox="1"/>
          <p:nvPr/>
        </p:nvSpPr>
        <p:spPr>
          <a:xfrm>
            <a:off x="-1033167" y="4062814"/>
            <a:ext cx="3746198" cy="369332"/>
          </a:xfrm>
          <a:prstGeom prst="rect">
            <a:avLst/>
          </a:prstGeom>
          <a:noFill/>
        </p:spPr>
        <p:txBody>
          <a:bodyPr wrap="square" rtlCol="0">
            <a:spAutoFit/>
          </a:bodyPr>
          <a:lstStyle/>
          <a:p>
            <a:pPr algn="r"/>
            <a:r>
              <a:rPr lang="en-US" i="1" dirty="0" smtClean="0">
                <a:latin typeface="Arial"/>
                <a:cs typeface="Arial"/>
              </a:rPr>
              <a:t>net CO</a:t>
            </a:r>
            <a:r>
              <a:rPr lang="en-US" i="1" baseline="-25000" dirty="0" smtClean="0">
                <a:latin typeface="Arial"/>
                <a:cs typeface="Arial"/>
              </a:rPr>
              <a:t>2</a:t>
            </a:r>
            <a:r>
              <a:rPr lang="en-US" i="1" dirty="0" smtClean="0">
                <a:latin typeface="Arial"/>
                <a:cs typeface="Arial"/>
              </a:rPr>
              <a:t> production</a:t>
            </a:r>
            <a:endParaRPr lang="en-US" i="1" dirty="0">
              <a:latin typeface="Arial"/>
              <a:cs typeface="Arial"/>
            </a:endParaRPr>
          </a:p>
        </p:txBody>
      </p:sp>
      <p:sp>
        <p:nvSpPr>
          <p:cNvPr id="21" name="TextBox 20"/>
          <p:cNvSpPr txBox="1"/>
          <p:nvPr/>
        </p:nvSpPr>
        <p:spPr>
          <a:xfrm>
            <a:off x="6638382" y="4616812"/>
            <a:ext cx="3746198" cy="369332"/>
          </a:xfrm>
          <a:prstGeom prst="rect">
            <a:avLst/>
          </a:prstGeom>
          <a:noFill/>
        </p:spPr>
        <p:txBody>
          <a:bodyPr wrap="square" rtlCol="0">
            <a:spAutoFit/>
          </a:bodyPr>
          <a:lstStyle/>
          <a:p>
            <a:r>
              <a:rPr lang="en-US" dirty="0" smtClean="0">
                <a:solidFill>
                  <a:srgbClr val="000000"/>
                </a:solidFill>
                <a:latin typeface="Arial"/>
                <a:cs typeface="Arial"/>
              </a:rPr>
              <a:t>respiration</a:t>
            </a:r>
            <a:endParaRPr lang="en-US" dirty="0">
              <a:solidFill>
                <a:srgbClr val="000000"/>
              </a:solidFill>
              <a:latin typeface="Arial"/>
              <a:cs typeface="Arial"/>
            </a:endParaRPr>
          </a:p>
        </p:txBody>
      </p:sp>
      <p:sp>
        <p:nvSpPr>
          <p:cNvPr id="23" name="Right Brace 22"/>
          <p:cNvSpPr/>
          <p:nvPr/>
        </p:nvSpPr>
        <p:spPr>
          <a:xfrm>
            <a:off x="6147175" y="3021258"/>
            <a:ext cx="459243" cy="3666494"/>
          </a:xfrm>
          <a:prstGeom prst="rightBrace">
            <a:avLst/>
          </a:prstGeom>
          <a:ln w="19050" cmpd="sng">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5" name="Straight Arrow Connector 24"/>
          <p:cNvCxnSpPr/>
          <p:nvPr/>
        </p:nvCxnSpPr>
        <p:spPr>
          <a:xfrm>
            <a:off x="4568159" y="2036846"/>
            <a:ext cx="0" cy="482576"/>
          </a:xfrm>
          <a:prstGeom prst="straightConnector1">
            <a:avLst/>
          </a:prstGeom>
          <a:ln>
            <a:solidFill>
              <a:schemeClr val="accent6">
                <a:lumMod val="5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5458021" y="4944229"/>
            <a:ext cx="0" cy="48257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V="1">
            <a:off x="5458021" y="3333863"/>
            <a:ext cx="0" cy="1652282"/>
          </a:xfrm>
          <a:prstGeom prst="line">
            <a:avLst/>
          </a:prstGeom>
          <a:ln>
            <a:solidFill>
              <a:srgbClr val="FF0000"/>
            </a:solidFill>
            <a:prstDash val="sysDash"/>
          </a:ln>
          <a:effectLst/>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4081640" y="2457970"/>
            <a:ext cx="973038" cy="369332"/>
          </a:xfrm>
          <a:prstGeom prst="rect">
            <a:avLst/>
          </a:prstGeom>
          <a:noFill/>
        </p:spPr>
        <p:txBody>
          <a:bodyPr wrap="square" rtlCol="0">
            <a:spAutoFit/>
          </a:bodyPr>
          <a:lstStyle/>
          <a:p>
            <a:pPr algn="ctr"/>
            <a:r>
              <a:rPr lang="en-US" dirty="0" smtClean="0">
                <a:solidFill>
                  <a:schemeClr val="accent6">
                    <a:lumMod val="50000"/>
                  </a:schemeClr>
                </a:solidFill>
                <a:latin typeface="Arial"/>
                <a:cs typeface="Arial"/>
              </a:rPr>
              <a:t>export</a:t>
            </a:r>
            <a:endParaRPr lang="en-US" dirty="0">
              <a:solidFill>
                <a:schemeClr val="accent6">
                  <a:lumMod val="50000"/>
                </a:schemeClr>
              </a:solidFill>
              <a:latin typeface="Arial"/>
              <a:cs typeface="Arial"/>
            </a:endParaRPr>
          </a:p>
        </p:txBody>
      </p:sp>
      <p:sp>
        <p:nvSpPr>
          <p:cNvPr id="32" name="TextBox 31"/>
          <p:cNvSpPr txBox="1"/>
          <p:nvPr/>
        </p:nvSpPr>
        <p:spPr>
          <a:xfrm>
            <a:off x="4178944" y="5385247"/>
            <a:ext cx="1765596" cy="369332"/>
          </a:xfrm>
          <a:prstGeom prst="rect">
            <a:avLst/>
          </a:prstGeom>
          <a:noFill/>
        </p:spPr>
        <p:txBody>
          <a:bodyPr wrap="square" rtlCol="0">
            <a:spAutoFit/>
          </a:bodyPr>
          <a:lstStyle/>
          <a:p>
            <a:pPr algn="r"/>
            <a:r>
              <a:rPr lang="en-US" dirty="0" smtClean="0">
                <a:solidFill>
                  <a:srgbClr val="FF0000"/>
                </a:solidFill>
                <a:latin typeface="Arial"/>
                <a:cs typeface="Arial"/>
              </a:rPr>
              <a:t>sequestration</a:t>
            </a:r>
            <a:endParaRPr lang="en-US" dirty="0">
              <a:solidFill>
                <a:srgbClr val="FF0000"/>
              </a:solidFill>
              <a:latin typeface="Arial"/>
              <a:cs typeface="Arial"/>
            </a:endParaRPr>
          </a:p>
        </p:txBody>
      </p:sp>
    </p:spTree>
    <p:extLst>
      <p:ext uri="{BB962C8B-B14F-4D97-AF65-F5344CB8AC3E}">
        <p14:creationId xmlns:p14="http://schemas.microsoft.com/office/powerpoint/2010/main" val="407206275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Soft tissue pump: </a:t>
            </a:r>
            <a:r>
              <a:rPr lang="en-US" sz="3200" b="1" dirty="0" smtClean="0">
                <a:solidFill>
                  <a:srgbClr val="31859C"/>
                </a:solidFill>
                <a:latin typeface="Arial"/>
                <a:cs typeface="Arial"/>
              </a:rPr>
              <a:t>primary production</a:t>
            </a:r>
            <a:endParaRPr lang="en-US" sz="3200" b="1" baseline="-25000" dirty="0">
              <a:solidFill>
                <a:srgbClr val="31859C"/>
              </a:solidFill>
              <a:latin typeface="Arial"/>
              <a:cs typeface="Arial"/>
            </a:endParaRPr>
          </a:p>
        </p:txBody>
      </p:sp>
      <p:pic>
        <p:nvPicPr>
          <p:cNvPr id="4" name="Picture 3"/>
          <p:cNvPicPr>
            <a:picLocks noChangeAspect="1"/>
          </p:cNvPicPr>
          <p:nvPr/>
        </p:nvPicPr>
        <p:blipFill>
          <a:blip r:embed="rId2"/>
          <a:stretch>
            <a:fillRect/>
          </a:stretch>
        </p:blipFill>
        <p:spPr>
          <a:xfrm>
            <a:off x="3405911" y="1083567"/>
            <a:ext cx="5255092" cy="5722961"/>
          </a:xfrm>
          <a:prstGeom prst="rect">
            <a:avLst/>
          </a:prstGeom>
        </p:spPr>
      </p:pic>
      <p:sp>
        <p:nvSpPr>
          <p:cNvPr id="5" name="TextBox 4"/>
          <p:cNvSpPr txBox="1"/>
          <p:nvPr/>
        </p:nvSpPr>
        <p:spPr>
          <a:xfrm>
            <a:off x="1272" y="6568434"/>
            <a:ext cx="4995333" cy="307777"/>
          </a:xfrm>
          <a:prstGeom prst="rect">
            <a:avLst/>
          </a:prstGeom>
          <a:noFill/>
        </p:spPr>
        <p:txBody>
          <a:bodyPr wrap="square" rtlCol="0">
            <a:spAutoFit/>
          </a:bodyPr>
          <a:lstStyle/>
          <a:p>
            <a:r>
              <a:rPr lang="en-US" sz="1400" dirty="0" err="1" smtClean="0">
                <a:latin typeface="Arial"/>
                <a:cs typeface="Arial"/>
              </a:rPr>
              <a:t>Kuypers</a:t>
            </a:r>
            <a:r>
              <a:rPr lang="en-US" sz="1400" dirty="0" smtClean="0">
                <a:latin typeface="Arial"/>
                <a:cs typeface="Arial"/>
              </a:rPr>
              <a:t> et al. 2005</a:t>
            </a:r>
            <a:endParaRPr lang="en-US" sz="1400" dirty="0">
              <a:latin typeface="Arial"/>
              <a:cs typeface="Arial"/>
            </a:endParaRPr>
          </a:p>
        </p:txBody>
      </p:sp>
      <p:sp>
        <p:nvSpPr>
          <p:cNvPr id="6" name="TextBox 5"/>
          <p:cNvSpPr txBox="1"/>
          <p:nvPr/>
        </p:nvSpPr>
        <p:spPr>
          <a:xfrm>
            <a:off x="245796" y="1271726"/>
            <a:ext cx="3160115" cy="1938992"/>
          </a:xfrm>
          <a:prstGeom prst="rect">
            <a:avLst/>
          </a:prstGeom>
          <a:noFill/>
        </p:spPr>
        <p:txBody>
          <a:bodyPr wrap="square" rtlCol="0">
            <a:spAutoFit/>
          </a:bodyPr>
          <a:lstStyle/>
          <a:p>
            <a:r>
              <a:rPr lang="en-US" sz="2400" dirty="0" smtClean="0">
                <a:solidFill>
                  <a:srgbClr val="000000"/>
                </a:solidFill>
                <a:latin typeface="Arial"/>
                <a:cs typeface="Arial"/>
              </a:rPr>
              <a:t>Annual net primary production </a:t>
            </a:r>
          </a:p>
          <a:p>
            <a:r>
              <a:rPr lang="en-US" sz="2400" dirty="0" smtClean="0">
                <a:solidFill>
                  <a:srgbClr val="000000"/>
                </a:solidFill>
                <a:latin typeface="Arial"/>
                <a:cs typeface="Arial"/>
              </a:rPr>
              <a:t>(NPP;</a:t>
            </a:r>
            <a:r>
              <a:rPr lang="en-US" sz="2400" dirty="0">
                <a:solidFill>
                  <a:srgbClr val="000000"/>
                </a:solidFill>
                <a:latin typeface="Arial"/>
                <a:cs typeface="Arial"/>
              </a:rPr>
              <a:t> </a:t>
            </a:r>
            <a:r>
              <a:rPr lang="en-US" sz="2400" dirty="0" smtClean="0">
                <a:solidFill>
                  <a:srgbClr val="000000"/>
                </a:solidFill>
                <a:latin typeface="Arial"/>
                <a:cs typeface="Arial"/>
              </a:rPr>
              <a:t>g C m</a:t>
            </a:r>
            <a:r>
              <a:rPr lang="en-US" sz="2400" baseline="30000" dirty="0" smtClean="0">
                <a:solidFill>
                  <a:srgbClr val="000000"/>
                </a:solidFill>
                <a:latin typeface="Arial"/>
                <a:cs typeface="Arial"/>
              </a:rPr>
              <a:t>-2</a:t>
            </a:r>
            <a:r>
              <a:rPr lang="en-US" sz="2400" dirty="0" smtClean="0">
                <a:solidFill>
                  <a:srgbClr val="000000"/>
                </a:solidFill>
                <a:latin typeface="Arial"/>
                <a:cs typeface="Arial"/>
              </a:rPr>
              <a:t> yr</a:t>
            </a:r>
            <a:r>
              <a:rPr lang="en-US" sz="2400" baseline="30000" dirty="0" smtClean="0">
                <a:solidFill>
                  <a:srgbClr val="000000"/>
                </a:solidFill>
                <a:latin typeface="Arial"/>
                <a:cs typeface="Arial"/>
              </a:rPr>
              <a:t>-1</a:t>
            </a:r>
            <a:r>
              <a:rPr lang="en-US" sz="2400" dirty="0" smtClean="0">
                <a:solidFill>
                  <a:srgbClr val="000000"/>
                </a:solidFill>
                <a:latin typeface="Arial"/>
                <a:cs typeface="Arial"/>
              </a:rPr>
              <a:t>)</a:t>
            </a:r>
          </a:p>
          <a:p>
            <a:endParaRPr lang="en-US" sz="2400" dirty="0">
              <a:solidFill>
                <a:srgbClr val="000000"/>
              </a:solidFill>
              <a:latin typeface="Arial"/>
              <a:cs typeface="Arial"/>
            </a:endParaRPr>
          </a:p>
          <a:p>
            <a:r>
              <a:rPr lang="en-US" sz="2400" b="1" dirty="0" smtClean="0">
                <a:solidFill>
                  <a:srgbClr val="0000FF"/>
                </a:solidFill>
                <a:latin typeface="Arial"/>
                <a:cs typeface="Arial"/>
              </a:rPr>
              <a:t>200-450</a:t>
            </a:r>
            <a:r>
              <a:rPr lang="en-US" sz="2400" dirty="0" smtClean="0">
                <a:solidFill>
                  <a:srgbClr val="000000"/>
                </a:solidFill>
                <a:latin typeface="Arial"/>
                <a:cs typeface="Arial"/>
              </a:rPr>
              <a:t> </a:t>
            </a:r>
            <a:r>
              <a:rPr lang="en-US" sz="2400" dirty="0" smtClean="0">
                <a:solidFill>
                  <a:srgbClr val="0000FF"/>
                </a:solidFill>
                <a:latin typeface="Arial"/>
                <a:cs typeface="Arial"/>
              </a:rPr>
              <a:t>g C m</a:t>
            </a:r>
            <a:r>
              <a:rPr lang="en-US" sz="2400" baseline="30000" dirty="0" smtClean="0">
                <a:solidFill>
                  <a:srgbClr val="0000FF"/>
                </a:solidFill>
                <a:latin typeface="Arial"/>
                <a:cs typeface="Arial"/>
              </a:rPr>
              <a:t>-2</a:t>
            </a:r>
            <a:r>
              <a:rPr lang="en-US" sz="2400" dirty="0" smtClean="0">
                <a:solidFill>
                  <a:srgbClr val="0000FF"/>
                </a:solidFill>
                <a:latin typeface="Arial"/>
                <a:cs typeface="Arial"/>
              </a:rPr>
              <a:t> yr</a:t>
            </a:r>
            <a:r>
              <a:rPr lang="en-US" sz="2400" baseline="30000" dirty="0" smtClean="0">
                <a:solidFill>
                  <a:srgbClr val="0000FF"/>
                </a:solidFill>
                <a:latin typeface="Arial"/>
                <a:cs typeface="Arial"/>
              </a:rPr>
              <a:t>-1</a:t>
            </a:r>
            <a:endParaRPr lang="en-US" sz="2400" baseline="-25000" dirty="0">
              <a:solidFill>
                <a:srgbClr val="0000FF"/>
              </a:solidFill>
              <a:latin typeface="Arial"/>
              <a:cs typeface="Arial"/>
            </a:endParaRPr>
          </a:p>
        </p:txBody>
      </p:sp>
    </p:spTree>
    <p:extLst>
      <p:ext uri="{BB962C8B-B14F-4D97-AF65-F5344CB8AC3E}">
        <p14:creationId xmlns:p14="http://schemas.microsoft.com/office/powerpoint/2010/main" val="204600682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52119" b="52685"/>
          <a:stretch/>
        </p:blipFill>
        <p:spPr>
          <a:xfrm>
            <a:off x="925972" y="1788401"/>
            <a:ext cx="7315200" cy="3261830"/>
          </a:xfrm>
          <a:prstGeom prst="rect">
            <a:avLst/>
          </a:prstGeom>
        </p:spPr>
      </p:pic>
      <p:sp>
        <p:nvSpPr>
          <p:cNvPr id="109569" name="Rectangle 2"/>
          <p:cNvSpPr>
            <a:spLocks noChangeArrowheads="1"/>
          </p:cNvSpPr>
          <p:nvPr/>
        </p:nvSpPr>
        <p:spPr bwMode="auto">
          <a:xfrm>
            <a:off x="1133475" y="124301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fontAlgn="base">
              <a:spcBef>
                <a:spcPct val="0"/>
              </a:spcBef>
              <a:spcAft>
                <a:spcPct val="0"/>
              </a:spcAft>
            </a:pPr>
            <a:endParaRPr lang="en-US">
              <a:solidFill>
                <a:srgbClr val="000000"/>
              </a:solidFill>
              <a:latin typeface="Calibri" charset="0"/>
              <a:ea typeface="ＭＳ Ｐゴシック" charset="0"/>
              <a:cs typeface="ＭＳ Ｐゴシック" charset="0"/>
            </a:endParaRPr>
          </a:p>
        </p:txBody>
      </p:sp>
      <p:sp>
        <p:nvSpPr>
          <p:cNvPr id="109570" name="Rectangle 3"/>
          <p:cNvSpPr>
            <a:spLocks noChangeArrowheads="1"/>
          </p:cNvSpPr>
          <p:nvPr/>
        </p:nvSpPr>
        <p:spPr bwMode="auto">
          <a:xfrm>
            <a:off x="1595438" y="15144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fontAlgn="base">
              <a:spcBef>
                <a:spcPct val="0"/>
              </a:spcBef>
              <a:spcAft>
                <a:spcPct val="0"/>
              </a:spcAft>
            </a:pPr>
            <a:endParaRPr lang="en-US">
              <a:solidFill>
                <a:srgbClr val="000000"/>
              </a:solidFill>
              <a:latin typeface="Calibri" charset="0"/>
              <a:ea typeface="ＭＳ Ｐゴシック" charset="0"/>
              <a:cs typeface="ＭＳ Ｐゴシック" charset="0"/>
            </a:endParaRPr>
          </a:p>
        </p:txBody>
      </p:sp>
      <p:sp>
        <p:nvSpPr>
          <p:cNvPr id="109574" name="TextBox 7"/>
          <p:cNvSpPr txBox="1">
            <a:spLocks noChangeArrowheads="1"/>
          </p:cNvSpPr>
          <p:nvPr/>
        </p:nvSpPr>
        <p:spPr bwMode="auto">
          <a:xfrm>
            <a:off x="355036" y="5306528"/>
            <a:ext cx="834813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fontAlgn="base" hangingPunct="1">
              <a:spcBef>
                <a:spcPct val="0"/>
              </a:spcBef>
              <a:spcAft>
                <a:spcPct val="0"/>
              </a:spcAft>
            </a:pPr>
            <a:r>
              <a:rPr lang="en-US" dirty="0">
                <a:solidFill>
                  <a:srgbClr val="0000FF"/>
                </a:solidFill>
                <a:latin typeface="Arial"/>
                <a:cs typeface="Arial"/>
              </a:rPr>
              <a:t>The distribution of POC export </a:t>
            </a:r>
            <a:r>
              <a:rPr lang="en-US" dirty="0" smtClean="0">
                <a:solidFill>
                  <a:srgbClr val="0000FF"/>
                </a:solidFill>
                <a:latin typeface="Arial"/>
                <a:cs typeface="Arial"/>
              </a:rPr>
              <a:t>roughly matches </a:t>
            </a:r>
            <a:r>
              <a:rPr lang="en-US" dirty="0">
                <a:solidFill>
                  <a:srgbClr val="0000FF"/>
                </a:solidFill>
                <a:latin typeface="Arial"/>
                <a:cs typeface="Arial"/>
              </a:rPr>
              <a:t>the </a:t>
            </a:r>
            <a:r>
              <a:rPr lang="en-US" dirty="0" smtClean="0">
                <a:solidFill>
                  <a:srgbClr val="0000FF"/>
                </a:solidFill>
                <a:latin typeface="Arial"/>
                <a:cs typeface="Arial"/>
              </a:rPr>
              <a:t>distribution of </a:t>
            </a:r>
            <a:r>
              <a:rPr lang="en-US" dirty="0">
                <a:solidFill>
                  <a:srgbClr val="0000FF"/>
                </a:solidFill>
                <a:latin typeface="Arial"/>
                <a:cs typeface="Arial"/>
              </a:rPr>
              <a:t>phytoplankton biomass and </a:t>
            </a:r>
            <a:r>
              <a:rPr lang="en-US" dirty="0" smtClean="0">
                <a:solidFill>
                  <a:srgbClr val="0000FF"/>
                </a:solidFill>
                <a:latin typeface="Arial"/>
                <a:cs typeface="Arial"/>
              </a:rPr>
              <a:t>productivity</a:t>
            </a:r>
            <a:endParaRPr lang="en-US" dirty="0">
              <a:solidFill>
                <a:srgbClr val="0000FF"/>
              </a:solidFill>
              <a:latin typeface="Arial"/>
              <a:cs typeface="Arial"/>
            </a:endParaRPr>
          </a:p>
        </p:txBody>
      </p:sp>
      <p:sp>
        <p:nvSpPr>
          <p:cNvPr id="8" name="TextBox 7"/>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Soft tissue pump: </a:t>
            </a:r>
            <a:r>
              <a:rPr lang="en-US" sz="3200" b="1" dirty="0" smtClean="0">
                <a:solidFill>
                  <a:schemeClr val="accent5">
                    <a:lumMod val="75000"/>
                  </a:schemeClr>
                </a:solidFill>
                <a:latin typeface="Arial"/>
                <a:cs typeface="Arial"/>
              </a:rPr>
              <a:t>global ocean POC export</a:t>
            </a:r>
            <a:endParaRPr lang="en-US" sz="3200" b="1" baseline="-25000" dirty="0">
              <a:solidFill>
                <a:schemeClr val="accent5">
                  <a:lumMod val="75000"/>
                </a:schemeClr>
              </a:solidFill>
              <a:latin typeface="Arial"/>
              <a:cs typeface="Arial"/>
            </a:endParaRPr>
          </a:p>
        </p:txBody>
      </p:sp>
      <p:sp>
        <p:nvSpPr>
          <p:cNvPr id="4" name="Rectangle 3"/>
          <p:cNvSpPr/>
          <p:nvPr/>
        </p:nvSpPr>
        <p:spPr>
          <a:xfrm>
            <a:off x="2731157" y="951419"/>
            <a:ext cx="327654" cy="29159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969648" y="1772596"/>
            <a:ext cx="327654" cy="29159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347578" y="1234797"/>
            <a:ext cx="8365631" cy="461665"/>
          </a:xfrm>
          <a:prstGeom prst="rect">
            <a:avLst/>
          </a:prstGeom>
          <a:noFill/>
        </p:spPr>
        <p:txBody>
          <a:bodyPr wrap="square" rtlCol="0">
            <a:spAutoFit/>
          </a:bodyPr>
          <a:lstStyle/>
          <a:p>
            <a:r>
              <a:rPr lang="en-US" sz="2400" dirty="0" smtClean="0">
                <a:solidFill>
                  <a:srgbClr val="000000"/>
                </a:solidFill>
                <a:latin typeface="Arial"/>
                <a:cs typeface="Arial"/>
              </a:rPr>
              <a:t>Export from the euphotic zone:  </a:t>
            </a:r>
            <a:r>
              <a:rPr lang="en-US" sz="2400" b="1" dirty="0" smtClean="0">
                <a:solidFill>
                  <a:srgbClr val="0000FF"/>
                </a:solidFill>
                <a:latin typeface="Arial"/>
                <a:cs typeface="Arial"/>
              </a:rPr>
              <a:t>10-30</a:t>
            </a:r>
            <a:r>
              <a:rPr lang="en-US" sz="2400" dirty="0" smtClean="0">
                <a:solidFill>
                  <a:srgbClr val="000000"/>
                </a:solidFill>
                <a:latin typeface="Arial"/>
                <a:cs typeface="Arial"/>
              </a:rPr>
              <a:t> </a:t>
            </a:r>
            <a:r>
              <a:rPr lang="en-US" sz="2400" dirty="0" smtClean="0">
                <a:solidFill>
                  <a:srgbClr val="0000FF"/>
                </a:solidFill>
                <a:latin typeface="Arial"/>
                <a:cs typeface="Arial"/>
              </a:rPr>
              <a:t>g C m</a:t>
            </a:r>
            <a:r>
              <a:rPr lang="en-US" sz="2400" baseline="30000" dirty="0" smtClean="0">
                <a:solidFill>
                  <a:srgbClr val="0000FF"/>
                </a:solidFill>
                <a:latin typeface="Arial"/>
                <a:cs typeface="Arial"/>
              </a:rPr>
              <a:t>-2</a:t>
            </a:r>
            <a:r>
              <a:rPr lang="en-US" sz="2400" dirty="0" smtClean="0">
                <a:solidFill>
                  <a:srgbClr val="0000FF"/>
                </a:solidFill>
                <a:latin typeface="Arial"/>
                <a:cs typeface="Arial"/>
              </a:rPr>
              <a:t> yr</a:t>
            </a:r>
            <a:r>
              <a:rPr lang="en-US" sz="2400" baseline="30000" dirty="0" smtClean="0">
                <a:solidFill>
                  <a:srgbClr val="0000FF"/>
                </a:solidFill>
                <a:latin typeface="Arial"/>
                <a:cs typeface="Arial"/>
              </a:rPr>
              <a:t>-1</a:t>
            </a:r>
            <a:endParaRPr lang="en-US" sz="2400" baseline="-25000" dirty="0" smtClean="0">
              <a:solidFill>
                <a:srgbClr val="0000FF"/>
              </a:solidFill>
              <a:latin typeface="Arial"/>
              <a:cs typeface="Arial"/>
            </a:endParaRPr>
          </a:p>
        </p:txBody>
      </p:sp>
      <p:sp>
        <p:nvSpPr>
          <p:cNvPr id="14" name="Rectangle 13"/>
          <p:cNvSpPr/>
          <p:nvPr/>
        </p:nvSpPr>
        <p:spPr>
          <a:xfrm>
            <a:off x="3388566" y="4469276"/>
            <a:ext cx="3926633" cy="369755"/>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3295677" y="4511261"/>
            <a:ext cx="344587" cy="369332"/>
          </a:xfrm>
          <a:prstGeom prst="rect">
            <a:avLst/>
          </a:prstGeom>
          <a:noFill/>
        </p:spPr>
        <p:txBody>
          <a:bodyPr wrap="square" rtlCol="0">
            <a:spAutoFit/>
          </a:bodyPr>
          <a:lstStyle/>
          <a:p>
            <a:pPr algn="ctr"/>
            <a:r>
              <a:rPr lang="en-US" dirty="0" smtClean="0">
                <a:latin typeface="Arial"/>
                <a:cs typeface="Arial"/>
              </a:rPr>
              <a:t>0</a:t>
            </a:r>
            <a:endParaRPr lang="en-US" dirty="0">
              <a:latin typeface="Arial"/>
              <a:cs typeface="Arial"/>
            </a:endParaRPr>
          </a:p>
        </p:txBody>
      </p:sp>
      <p:sp>
        <p:nvSpPr>
          <p:cNvPr id="16" name="TextBox 15"/>
          <p:cNvSpPr txBox="1"/>
          <p:nvPr/>
        </p:nvSpPr>
        <p:spPr>
          <a:xfrm>
            <a:off x="3931838" y="4511261"/>
            <a:ext cx="344587" cy="369332"/>
          </a:xfrm>
          <a:prstGeom prst="rect">
            <a:avLst/>
          </a:prstGeom>
          <a:noFill/>
        </p:spPr>
        <p:txBody>
          <a:bodyPr wrap="square" rtlCol="0">
            <a:spAutoFit/>
          </a:bodyPr>
          <a:lstStyle/>
          <a:p>
            <a:pPr algn="ctr"/>
            <a:r>
              <a:rPr lang="en-US" dirty="0" smtClean="0">
                <a:latin typeface="Arial"/>
                <a:cs typeface="Arial"/>
              </a:rPr>
              <a:t>7</a:t>
            </a:r>
            <a:endParaRPr lang="en-US" dirty="0">
              <a:latin typeface="Arial"/>
              <a:cs typeface="Arial"/>
            </a:endParaRPr>
          </a:p>
        </p:txBody>
      </p:sp>
      <p:sp>
        <p:nvSpPr>
          <p:cNvPr id="17" name="TextBox 16"/>
          <p:cNvSpPr txBox="1"/>
          <p:nvPr/>
        </p:nvSpPr>
        <p:spPr>
          <a:xfrm>
            <a:off x="4432780" y="4511261"/>
            <a:ext cx="510731" cy="369332"/>
          </a:xfrm>
          <a:prstGeom prst="rect">
            <a:avLst/>
          </a:prstGeom>
          <a:noFill/>
        </p:spPr>
        <p:txBody>
          <a:bodyPr wrap="square" rtlCol="0">
            <a:spAutoFit/>
          </a:bodyPr>
          <a:lstStyle/>
          <a:p>
            <a:pPr algn="ctr"/>
            <a:r>
              <a:rPr lang="en-US" dirty="0" smtClean="0">
                <a:latin typeface="Arial"/>
                <a:cs typeface="Arial"/>
              </a:rPr>
              <a:t>14</a:t>
            </a:r>
            <a:endParaRPr lang="en-US" dirty="0">
              <a:latin typeface="Arial"/>
              <a:cs typeface="Arial"/>
            </a:endParaRPr>
          </a:p>
        </p:txBody>
      </p:sp>
      <p:sp>
        <p:nvSpPr>
          <p:cNvPr id="18" name="TextBox 17"/>
          <p:cNvSpPr txBox="1"/>
          <p:nvPr/>
        </p:nvSpPr>
        <p:spPr>
          <a:xfrm>
            <a:off x="5023030" y="4511261"/>
            <a:ext cx="549539" cy="369332"/>
          </a:xfrm>
          <a:prstGeom prst="rect">
            <a:avLst/>
          </a:prstGeom>
          <a:noFill/>
        </p:spPr>
        <p:txBody>
          <a:bodyPr wrap="square" rtlCol="0">
            <a:spAutoFit/>
          </a:bodyPr>
          <a:lstStyle/>
          <a:p>
            <a:pPr algn="ctr"/>
            <a:r>
              <a:rPr lang="en-US" dirty="0" smtClean="0">
                <a:latin typeface="Arial"/>
                <a:cs typeface="Arial"/>
              </a:rPr>
              <a:t>21</a:t>
            </a:r>
            <a:endParaRPr lang="en-US" dirty="0">
              <a:latin typeface="Arial"/>
              <a:cs typeface="Arial"/>
            </a:endParaRPr>
          </a:p>
        </p:txBody>
      </p:sp>
      <p:sp>
        <p:nvSpPr>
          <p:cNvPr id="19" name="TextBox 18"/>
          <p:cNvSpPr txBox="1"/>
          <p:nvPr/>
        </p:nvSpPr>
        <p:spPr>
          <a:xfrm>
            <a:off x="5598209" y="4512931"/>
            <a:ext cx="549539" cy="369332"/>
          </a:xfrm>
          <a:prstGeom prst="rect">
            <a:avLst/>
          </a:prstGeom>
          <a:noFill/>
        </p:spPr>
        <p:txBody>
          <a:bodyPr wrap="square" rtlCol="0">
            <a:spAutoFit/>
          </a:bodyPr>
          <a:lstStyle/>
          <a:p>
            <a:pPr algn="ctr"/>
            <a:r>
              <a:rPr lang="en-US" dirty="0" smtClean="0">
                <a:latin typeface="Arial"/>
                <a:cs typeface="Arial"/>
              </a:rPr>
              <a:t>28</a:t>
            </a:r>
            <a:endParaRPr lang="en-US" dirty="0">
              <a:latin typeface="Arial"/>
              <a:cs typeface="Arial"/>
            </a:endParaRPr>
          </a:p>
        </p:txBody>
      </p:sp>
      <p:sp>
        <p:nvSpPr>
          <p:cNvPr id="26" name="TextBox 25"/>
          <p:cNvSpPr txBox="1"/>
          <p:nvPr/>
        </p:nvSpPr>
        <p:spPr>
          <a:xfrm>
            <a:off x="6217365" y="4712387"/>
            <a:ext cx="2153687" cy="369332"/>
          </a:xfrm>
          <a:prstGeom prst="rect">
            <a:avLst/>
          </a:prstGeom>
          <a:noFill/>
        </p:spPr>
        <p:txBody>
          <a:bodyPr wrap="square" rtlCol="0">
            <a:spAutoFit/>
          </a:bodyPr>
          <a:lstStyle/>
          <a:p>
            <a:r>
              <a:rPr lang="en-US" dirty="0">
                <a:solidFill>
                  <a:srgbClr val="000000"/>
                </a:solidFill>
                <a:latin typeface="Arial"/>
                <a:cs typeface="Arial"/>
              </a:rPr>
              <a:t>(g C m</a:t>
            </a:r>
            <a:r>
              <a:rPr lang="en-US" baseline="30000" dirty="0">
                <a:solidFill>
                  <a:srgbClr val="000000"/>
                </a:solidFill>
                <a:latin typeface="Arial"/>
                <a:cs typeface="Arial"/>
              </a:rPr>
              <a:t>-2</a:t>
            </a:r>
            <a:r>
              <a:rPr lang="en-US" dirty="0">
                <a:solidFill>
                  <a:srgbClr val="000000"/>
                </a:solidFill>
                <a:latin typeface="Arial"/>
                <a:cs typeface="Arial"/>
              </a:rPr>
              <a:t> yr</a:t>
            </a:r>
            <a:r>
              <a:rPr lang="en-US" baseline="30000" dirty="0">
                <a:solidFill>
                  <a:srgbClr val="000000"/>
                </a:solidFill>
                <a:latin typeface="Arial"/>
                <a:cs typeface="Arial"/>
              </a:rPr>
              <a:t>-1</a:t>
            </a:r>
            <a:r>
              <a:rPr lang="en-US" dirty="0" smtClean="0">
                <a:solidFill>
                  <a:srgbClr val="000000"/>
                </a:solidFill>
                <a:latin typeface="Arial"/>
                <a:cs typeface="Arial"/>
              </a:rPr>
              <a:t>)</a:t>
            </a:r>
            <a:endParaRPr lang="en-US" baseline="-25000" dirty="0">
              <a:solidFill>
                <a:srgbClr val="000000"/>
              </a:solidFill>
              <a:latin typeface="Arial"/>
              <a:cs typeface="Arial"/>
            </a:endParaRPr>
          </a:p>
        </p:txBody>
      </p:sp>
      <p:sp>
        <p:nvSpPr>
          <p:cNvPr id="27" name="TextBox 26"/>
          <p:cNvSpPr txBox="1"/>
          <p:nvPr/>
        </p:nvSpPr>
        <p:spPr>
          <a:xfrm>
            <a:off x="4148667" y="6568434"/>
            <a:ext cx="4995333" cy="307777"/>
          </a:xfrm>
          <a:prstGeom prst="rect">
            <a:avLst/>
          </a:prstGeom>
          <a:noFill/>
        </p:spPr>
        <p:txBody>
          <a:bodyPr wrap="square" rtlCol="0">
            <a:spAutoFit/>
          </a:bodyPr>
          <a:lstStyle/>
          <a:p>
            <a:pPr algn="r"/>
            <a:r>
              <a:rPr lang="en-US" sz="1400" dirty="0" smtClean="0">
                <a:latin typeface="Arial"/>
                <a:cs typeface="Arial"/>
              </a:rPr>
              <a:t>Siegel et al. 2014</a:t>
            </a:r>
            <a:endParaRPr lang="en-US" sz="1400" dirty="0">
              <a:latin typeface="Arial"/>
              <a:cs typeface="Arial"/>
            </a:endParaRPr>
          </a:p>
        </p:txBody>
      </p:sp>
    </p:spTree>
    <p:extLst>
      <p:ext uri="{BB962C8B-B14F-4D97-AF65-F5344CB8AC3E}">
        <p14:creationId xmlns:p14="http://schemas.microsoft.com/office/powerpoint/2010/main" val="316472648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96414" y="1429328"/>
            <a:ext cx="7797248" cy="5272675"/>
          </a:xfrm>
          <a:prstGeom prst="rect">
            <a:avLst/>
          </a:prstGeom>
        </p:spPr>
      </p:pic>
      <p:sp>
        <p:nvSpPr>
          <p:cNvPr id="3" name="TextBox 2"/>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Soft tissue pump: </a:t>
            </a:r>
            <a:r>
              <a:rPr lang="en-US" sz="3200" b="1" dirty="0" smtClean="0">
                <a:solidFill>
                  <a:schemeClr val="accent5">
                    <a:lumMod val="75000"/>
                  </a:schemeClr>
                </a:solidFill>
                <a:latin typeface="Arial"/>
                <a:cs typeface="Arial"/>
              </a:rPr>
              <a:t>global ocean POC export</a:t>
            </a:r>
            <a:endParaRPr lang="en-US" sz="3200" b="1" baseline="-25000" dirty="0">
              <a:solidFill>
                <a:schemeClr val="accent5">
                  <a:lumMod val="75000"/>
                </a:schemeClr>
              </a:solidFill>
              <a:latin typeface="Arial"/>
              <a:cs typeface="Arial"/>
            </a:endParaRPr>
          </a:p>
        </p:txBody>
      </p:sp>
      <p:sp>
        <p:nvSpPr>
          <p:cNvPr id="4" name="TextBox 3"/>
          <p:cNvSpPr txBox="1"/>
          <p:nvPr/>
        </p:nvSpPr>
        <p:spPr>
          <a:xfrm>
            <a:off x="245796" y="1028947"/>
            <a:ext cx="8898203" cy="461665"/>
          </a:xfrm>
          <a:prstGeom prst="rect">
            <a:avLst/>
          </a:prstGeom>
          <a:noFill/>
        </p:spPr>
        <p:txBody>
          <a:bodyPr wrap="square" rtlCol="0">
            <a:spAutoFit/>
          </a:bodyPr>
          <a:lstStyle/>
          <a:p>
            <a:r>
              <a:rPr lang="en-US" sz="2400" dirty="0" smtClean="0">
                <a:latin typeface="Arial"/>
                <a:cs typeface="Arial"/>
              </a:rPr>
              <a:t>Bottom POC flux: </a:t>
            </a:r>
            <a:r>
              <a:rPr lang="en-US" sz="2400" b="1" dirty="0" smtClean="0">
                <a:solidFill>
                  <a:srgbClr val="0000FF"/>
                </a:solidFill>
                <a:latin typeface="Arial"/>
                <a:cs typeface="Arial"/>
              </a:rPr>
              <a:t>0.1-4</a:t>
            </a:r>
            <a:r>
              <a:rPr lang="en-US" sz="2400" dirty="0" smtClean="0">
                <a:solidFill>
                  <a:srgbClr val="000000"/>
                </a:solidFill>
                <a:latin typeface="Arial"/>
                <a:cs typeface="Arial"/>
              </a:rPr>
              <a:t> </a:t>
            </a:r>
            <a:r>
              <a:rPr lang="en-US" sz="2400" dirty="0" smtClean="0">
                <a:solidFill>
                  <a:srgbClr val="0000FF"/>
                </a:solidFill>
                <a:latin typeface="Arial"/>
                <a:cs typeface="Arial"/>
              </a:rPr>
              <a:t>g C m</a:t>
            </a:r>
            <a:r>
              <a:rPr lang="en-US" sz="2400" baseline="30000" dirty="0" smtClean="0">
                <a:solidFill>
                  <a:srgbClr val="0000FF"/>
                </a:solidFill>
                <a:latin typeface="Arial"/>
                <a:cs typeface="Arial"/>
              </a:rPr>
              <a:t>-2</a:t>
            </a:r>
            <a:r>
              <a:rPr lang="en-US" sz="2400" dirty="0" smtClean="0">
                <a:solidFill>
                  <a:srgbClr val="0000FF"/>
                </a:solidFill>
                <a:latin typeface="Arial"/>
                <a:cs typeface="Arial"/>
              </a:rPr>
              <a:t> yr</a:t>
            </a:r>
            <a:r>
              <a:rPr lang="en-US" sz="2400" baseline="30000" dirty="0" smtClean="0">
                <a:solidFill>
                  <a:srgbClr val="0000FF"/>
                </a:solidFill>
                <a:latin typeface="Arial"/>
                <a:cs typeface="Arial"/>
              </a:rPr>
              <a:t>-1</a:t>
            </a:r>
            <a:r>
              <a:rPr lang="en-US" sz="2400" baseline="-25000" dirty="0">
                <a:solidFill>
                  <a:srgbClr val="0000FF"/>
                </a:solidFill>
                <a:latin typeface="Arial"/>
                <a:cs typeface="Arial"/>
              </a:rPr>
              <a:t> </a:t>
            </a:r>
            <a:r>
              <a:rPr lang="en-US" sz="2400" dirty="0" smtClean="0">
                <a:latin typeface="Arial"/>
                <a:cs typeface="Arial"/>
              </a:rPr>
              <a:t>(</a:t>
            </a:r>
            <a:r>
              <a:rPr lang="en-US" sz="2400" b="1" dirty="0" smtClean="0">
                <a:latin typeface="Arial"/>
                <a:cs typeface="Arial"/>
              </a:rPr>
              <a:t>&lt;1% of NPP</a:t>
            </a:r>
            <a:r>
              <a:rPr lang="en-US" sz="2400" dirty="0" smtClean="0">
                <a:latin typeface="Arial"/>
                <a:cs typeface="Arial"/>
              </a:rPr>
              <a:t>)</a:t>
            </a:r>
            <a:endParaRPr lang="en-US" sz="2400" baseline="-25000" dirty="0">
              <a:latin typeface="Arial"/>
              <a:cs typeface="Arial"/>
            </a:endParaRPr>
          </a:p>
        </p:txBody>
      </p:sp>
      <p:sp>
        <p:nvSpPr>
          <p:cNvPr id="5" name="TextBox 4"/>
          <p:cNvSpPr txBox="1"/>
          <p:nvPr/>
        </p:nvSpPr>
        <p:spPr>
          <a:xfrm>
            <a:off x="1176554" y="5837550"/>
            <a:ext cx="8898203" cy="461665"/>
          </a:xfrm>
          <a:prstGeom prst="rect">
            <a:avLst/>
          </a:prstGeom>
          <a:noFill/>
        </p:spPr>
        <p:txBody>
          <a:bodyPr wrap="square" rtlCol="0">
            <a:spAutoFit/>
          </a:bodyPr>
          <a:lstStyle/>
          <a:p>
            <a:r>
              <a:rPr lang="en-US" sz="2400" dirty="0" smtClean="0">
                <a:solidFill>
                  <a:schemeClr val="bg1"/>
                </a:solidFill>
                <a:latin typeface="Arial"/>
                <a:cs typeface="Arial"/>
              </a:rPr>
              <a:t>(g C m</a:t>
            </a:r>
            <a:r>
              <a:rPr lang="en-US" sz="2400" baseline="30000" dirty="0" smtClean="0">
                <a:solidFill>
                  <a:schemeClr val="bg1"/>
                </a:solidFill>
                <a:latin typeface="Arial"/>
                <a:cs typeface="Arial"/>
              </a:rPr>
              <a:t>-2</a:t>
            </a:r>
            <a:r>
              <a:rPr lang="en-US" sz="2400" dirty="0" smtClean="0">
                <a:solidFill>
                  <a:schemeClr val="bg1"/>
                </a:solidFill>
                <a:latin typeface="Arial"/>
                <a:cs typeface="Arial"/>
              </a:rPr>
              <a:t> yr</a:t>
            </a:r>
            <a:r>
              <a:rPr lang="en-US" sz="2400" baseline="30000" dirty="0" smtClean="0">
                <a:solidFill>
                  <a:schemeClr val="bg1"/>
                </a:solidFill>
                <a:latin typeface="Arial"/>
                <a:cs typeface="Arial"/>
              </a:rPr>
              <a:t>-1</a:t>
            </a:r>
            <a:r>
              <a:rPr lang="en-US" sz="2400" dirty="0" smtClean="0">
                <a:solidFill>
                  <a:schemeClr val="bg1"/>
                </a:solidFill>
                <a:latin typeface="Arial"/>
                <a:cs typeface="Arial"/>
              </a:rPr>
              <a:t>)</a:t>
            </a:r>
            <a:endParaRPr lang="en-US" sz="2400" baseline="-25000" dirty="0">
              <a:solidFill>
                <a:schemeClr val="bg1"/>
              </a:solidFill>
              <a:latin typeface="Arial"/>
              <a:cs typeface="Arial"/>
            </a:endParaRPr>
          </a:p>
        </p:txBody>
      </p:sp>
    </p:spTree>
    <p:extLst>
      <p:ext uri="{BB962C8B-B14F-4D97-AF65-F5344CB8AC3E}">
        <p14:creationId xmlns:p14="http://schemas.microsoft.com/office/powerpoint/2010/main" val="278039623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773080" y="6543288"/>
            <a:ext cx="2384575" cy="307777"/>
          </a:xfrm>
          <a:prstGeom prst="rect">
            <a:avLst/>
          </a:prstGeom>
          <a:noFill/>
        </p:spPr>
        <p:txBody>
          <a:bodyPr wrap="square" rtlCol="0">
            <a:spAutoFit/>
          </a:bodyPr>
          <a:lstStyle/>
          <a:p>
            <a:pPr algn="r"/>
            <a:r>
              <a:rPr lang="en-US" sz="1400" dirty="0" smtClean="0">
                <a:latin typeface="Arial"/>
                <a:cs typeface="Arial"/>
              </a:rPr>
              <a:t>Martin et al. 1987 </a:t>
            </a:r>
            <a:endParaRPr lang="en-US" sz="1400" dirty="0">
              <a:latin typeface="Arial"/>
              <a:cs typeface="Arial"/>
            </a:endParaRPr>
          </a:p>
        </p:txBody>
      </p:sp>
      <p:sp>
        <p:nvSpPr>
          <p:cNvPr id="6" name="TextBox 5"/>
          <p:cNvSpPr txBox="1"/>
          <p:nvPr/>
        </p:nvSpPr>
        <p:spPr>
          <a:xfrm>
            <a:off x="5271926" y="3445483"/>
            <a:ext cx="3872073" cy="830997"/>
          </a:xfrm>
          <a:prstGeom prst="rect">
            <a:avLst/>
          </a:prstGeom>
          <a:noFill/>
        </p:spPr>
        <p:txBody>
          <a:bodyPr wrap="square" rtlCol="0">
            <a:spAutoFit/>
          </a:bodyPr>
          <a:lstStyle/>
          <a:p>
            <a:r>
              <a:rPr lang="en-US" sz="2400" dirty="0" smtClean="0">
                <a:solidFill>
                  <a:srgbClr val="0000FF"/>
                </a:solidFill>
                <a:latin typeface="Arial"/>
                <a:ea typeface="Calibri" pitchFamily="1" charset="0"/>
                <a:cs typeface="Arial"/>
              </a:rPr>
              <a:t>C</a:t>
            </a:r>
            <a:r>
              <a:rPr lang="en-US" sz="2400" baseline="-25000" dirty="0" smtClean="0">
                <a:solidFill>
                  <a:srgbClr val="0000FF"/>
                </a:solidFill>
                <a:latin typeface="Arial"/>
                <a:ea typeface="Calibri" pitchFamily="1" charset="0"/>
                <a:cs typeface="Arial"/>
              </a:rPr>
              <a:t>6</a:t>
            </a:r>
            <a:r>
              <a:rPr lang="en-US" sz="2400" dirty="0" smtClean="0">
                <a:solidFill>
                  <a:srgbClr val="0000FF"/>
                </a:solidFill>
                <a:latin typeface="Arial"/>
                <a:ea typeface="Calibri" pitchFamily="1" charset="0"/>
                <a:cs typeface="Arial"/>
              </a:rPr>
              <a:t>H</a:t>
            </a:r>
            <a:r>
              <a:rPr lang="en-US" sz="2400" baseline="-25000" dirty="0" smtClean="0">
                <a:solidFill>
                  <a:srgbClr val="0000FF"/>
                </a:solidFill>
                <a:latin typeface="Arial"/>
                <a:ea typeface="Calibri" pitchFamily="1" charset="0"/>
                <a:cs typeface="Arial"/>
              </a:rPr>
              <a:t>12</a:t>
            </a:r>
            <a:r>
              <a:rPr lang="en-US" sz="2400" dirty="0" smtClean="0">
                <a:solidFill>
                  <a:srgbClr val="0000FF"/>
                </a:solidFill>
                <a:latin typeface="Arial"/>
                <a:ea typeface="Calibri" pitchFamily="1" charset="0"/>
                <a:cs typeface="Arial"/>
              </a:rPr>
              <a:t>O</a:t>
            </a:r>
            <a:r>
              <a:rPr lang="en-US" sz="2400" baseline="-25000" dirty="0" smtClean="0">
                <a:solidFill>
                  <a:srgbClr val="0000FF"/>
                </a:solidFill>
                <a:latin typeface="Arial"/>
                <a:ea typeface="Calibri" pitchFamily="1" charset="0"/>
                <a:cs typeface="Arial"/>
              </a:rPr>
              <a:t>6</a:t>
            </a:r>
            <a:r>
              <a:rPr lang="en-US" sz="2400" dirty="0" smtClean="0">
                <a:solidFill>
                  <a:srgbClr val="0000FF"/>
                </a:solidFill>
                <a:latin typeface="Arial"/>
                <a:ea typeface="Calibri" pitchFamily="1" charset="0"/>
                <a:cs typeface="Arial"/>
              </a:rPr>
              <a:t> + 6O</a:t>
            </a:r>
            <a:r>
              <a:rPr lang="en-US" sz="2400" baseline="-25000" dirty="0" smtClean="0">
                <a:solidFill>
                  <a:srgbClr val="0000FF"/>
                </a:solidFill>
                <a:latin typeface="Arial"/>
                <a:ea typeface="Calibri" pitchFamily="1" charset="0"/>
                <a:cs typeface="Arial"/>
              </a:rPr>
              <a:t>2</a:t>
            </a:r>
            <a:r>
              <a:rPr lang="en-US" sz="2400" dirty="0" smtClean="0">
                <a:solidFill>
                  <a:srgbClr val="0000FF"/>
                </a:solidFill>
                <a:latin typeface="Arial"/>
                <a:ea typeface="Calibri" pitchFamily="1" charset="0"/>
                <a:cs typeface="Arial"/>
              </a:rPr>
              <a:t> </a:t>
            </a:r>
            <a:r>
              <a:rPr lang="en-US" sz="2400" dirty="0" smtClean="0">
                <a:solidFill>
                  <a:srgbClr val="0000FF"/>
                </a:solidFill>
                <a:latin typeface="Arial"/>
                <a:ea typeface="Calibri" pitchFamily="1" charset="0"/>
                <a:cs typeface="Arial"/>
                <a:sym typeface="Wingdings"/>
              </a:rPr>
              <a:t> </a:t>
            </a:r>
          </a:p>
          <a:p>
            <a:r>
              <a:rPr lang="en-US" sz="2400" dirty="0" smtClean="0">
                <a:solidFill>
                  <a:srgbClr val="0000FF"/>
                </a:solidFill>
                <a:latin typeface="Arial"/>
                <a:ea typeface="Calibri" pitchFamily="1" charset="0"/>
                <a:cs typeface="Arial"/>
              </a:rPr>
              <a:t>energy + 6</a:t>
            </a:r>
            <a:r>
              <a:rPr lang="en-US" sz="2400" dirty="0" smtClean="0">
                <a:solidFill>
                  <a:srgbClr val="FF0000"/>
                </a:solidFill>
                <a:latin typeface="Arial"/>
                <a:ea typeface="Calibri" pitchFamily="1" charset="0"/>
                <a:cs typeface="Arial"/>
              </a:rPr>
              <a:t>CO</a:t>
            </a:r>
            <a:r>
              <a:rPr lang="en-US" sz="2400" baseline="-25000" dirty="0" smtClean="0">
                <a:solidFill>
                  <a:srgbClr val="FF0000"/>
                </a:solidFill>
                <a:latin typeface="Arial"/>
                <a:ea typeface="Calibri" pitchFamily="1" charset="0"/>
                <a:cs typeface="Arial"/>
              </a:rPr>
              <a:t>2</a:t>
            </a:r>
            <a:r>
              <a:rPr lang="en-US" sz="2400" dirty="0" smtClean="0">
                <a:solidFill>
                  <a:srgbClr val="0000FF"/>
                </a:solidFill>
                <a:latin typeface="Arial"/>
                <a:ea typeface="Calibri" pitchFamily="1" charset="0"/>
                <a:cs typeface="Arial"/>
              </a:rPr>
              <a:t> + 6H</a:t>
            </a:r>
            <a:r>
              <a:rPr lang="en-US" sz="2400" baseline="-25000" dirty="0" smtClean="0">
                <a:solidFill>
                  <a:srgbClr val="0000FF"/>
                </a:solidFill>
                <a:latin typeface="Arial"/>
                <a:ea typeface="Calibri" pitchFamily="1" charset="0"/>
                <a:cs typeface="Arial"/>
              </a:rPr>
              <a:t>2</a:t>
            </a:r>
            <a:r>
              <a:rPr lang="en-US" sz="2400" dirty="0" smtClean="0">
                <a:solidFill>
                  <a:srgbClr val="0000FF"/>
                </a:solidFill>
                <a:latin typeface="Arial"/>
                <a:ea typeface="Calibri" pitchFamily="1" charset="0"/>
                <a:cs typeface="Arial"/>
              </a:rPr>
              <a:t>O</a:t>
            </a:r>
            <a:r>
              <a:rPr lang="en-US" sz="2400" dirty="0" smtClean="0">
                <a:solidFill>
                  <a:srgbClr val="0000FF"/>
                </a:solidFill>
                <a:latin typeface="Arial"/>
                <a:ea typeface="Calibri" pitchFamily="1" charset="0"/>
                <a:cs typeface="Arial"/>
                <a:sym typeface="Wingdings"/>
              </a:rPr>
              <a:t> </a:t>
            </a:r>
            <a:endParaRPr lang="en-US" sz="2400" dirty="0">
              <a:latin typeface="Arial"/>
              <a:cs typeface="Arial"/>
            </a:endParaRPr>
          </a:p>
        </p:txBody>
      </p:sp>
      <p:pic>
        <p:nvPicPr>
          <p:cNvPr id="7" name="Picture 6"/>
          <p:cNvPicPr>
            <a:picLocks noChangeAspect="1"/>
          </p:cNvPicPr>
          <p:nvPr/>
        </p:nvPicPr>
        <p:blipFill>
          <a:blip r:embed="rId3"/>
          <a:stretch>
            <a:fillRect/>
          </a:stretch>
        </p:blipFill>
        <p:spPr>
          <a:xfrm>
            <a:off x="5271927" y="4473380"/>
            <a:ext cx="1027390" cy="1047148"/>
          </a:xfrm>
          <a:prstGeom prst="rect">
            <a:avLst/>
          </a:prstGeom>
        </p:spPr>
      </p:pic>
      <p:pic>
        <p:nvPicPr>
          <p:cNvPr id="8" name="Picture 7"/>
          <p:cNvPicPr>
            <a:picLocks noChangeAspect="1"/>
          </p:cNvPicPr>
          <p:nvPr/>
        </p:nvPicPr>
        <p:blipFill>
          <a:blip r:embed="rId4"/>
          <a:stretch>
            <a:fillRect/>
          </a:stretch>
        </p:blipFill>
        <p:spPr>
          <a:xfrm>
            <a:off x="6432003" y="4473380"/>
            <a:ext cx="1564562" cy="1047148"/>
          </a:xfrm>
          <a:prstGeom prst="rect">
            <a:avLst/>
          </a:prstGeom>
        </p:spPr>
      </p:pic>
      <p:pic>
        <p:nvPicPr>
          <p:cNvPr id="4" name="Picture 2"/>
          <p:cNvPicPr>
            <a:picLocks noChangeAspect="1" noChangeArrowheads="1"/>
          </p:cNvPicPr>
          <p:nvPr/>
        </p:nvPicPr>
        <p:blipFill rotWithShape="1">
          <a:blip r:embed="rId5"/>
          <a:srcRect l="4800" t="22221" r="10001" b="1996"/>
          <a:stretch/>
        </p:blipFill>
        <p:spPr bwMode="auto">
          <a:xfrm>
            <a:off x="0" y="641765"/>
            <a:ext cx="5052500" cy="6216236"/>
          </a:xfrm>
          <a:prstGeom prst="rect">
            <a:avLst/>
          </a:prstGeom>
          <a:noFill/>
          <a:ln w="9525">
            <a:noFill/>
            <a:miter lim="800000"/>
            <a:headEnd/>
            <a:tailEnd/>
          </a:ln>
        </p:spPr>
      </p:pic>
      <p:sp>
        <p:nvSpPr>
          <p:cNvPr id="10" name="TextBox 9"/>
          <p:cNvSpPr txBox="1"/>
          <p:nvPr/>
        </p:nvSpPr>
        <p:spPr>
          <a:xfrm>
            <a:off x="0" y="128875"/>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Soft tissue pump: </a:t>
            </a:r>
            <a:r>
              <a:rPr lang="en-US" sz="3200" b="1" dirty="0" smtClean="0">
                <a:solidFill>
                  <a:schemeClr val="accent5">
                    <a:lumMod val="75000"/>
                  </a:schemeClr>
                </a:solidFill>
                <a:latin typeface="Arial"/>
                <a:cs typeface="Arial"/>
              </a:rPr>
              <a:t>POC </a:t>
            </a:r>
            <a:r>
              <a:rPr lang="en-US" sz="3200" b="1" u="sng" dirty="0" smtClean="0">
                <a:solidFill>
                  <a:schemeClr val="accent5">
                    <a:lumMod val="75000"/>
                  </a:schemeClr>
                </a:solidFill>
                <a:latin typeface="Arial"/>
                <a:cs typeface="Arial"/>
              </a:rPr>
              <a:t>flux</a:t>
            </a:r>
            <a:r>
              <a:rPr lang="en-US" sz="3200" b="1" dirty="0" smtClean="0">
                <a:solidFill>
                  <a:schemeClr val="accent5">
                    <a:lumMod val="75000"/>
                  </a:schemeClr>
                </a:solidFill>
                <a:latin typeface="Arial"/>
                <a:cs typeface="Arial"/>
              </a:rPr>
              <a:t> (Martin curve)</a:t>
            </a:r>
            <a:endParaRPr lang="en-US" sz="3200" b="1" baseline="-25000" dirty="0">
              <a:solidFill>
                <a:schemeClr val="accent5">
                  <a:lumMod val="75000"/>
                </a:schemeClr>
              </a:solidFill>
              <a:latin typeface="Arial"/>
              <a:cs typeface="Arial"/>
            </a:endParaRPr>
          </a:p>
        </p:txBody>
      </p:sp>
      <p:sp>
        <p:nvSpPr>
          <p:cNvPr id="13" name="TextBox 12"/>
          <p:cNvSpPr txBox="1"/>
          <p:nvPr/>
        </p:nvSpPr>
        <p:spPr>
          <a:xfrm>
            <a:off x="2154144" y="2261038"/>
            <a:ext cx="3872073" cy="461665"/>
          </a:xfrm>
          <a:prstGeom prst="rect">
            <a:avLst/>
          </a:prstGeom>
          <a:noFill/>
        </p:spPr>
        <p:txBody>
          <a:bodyPr wrap="square" rtlCol="0">
            <a:spAutoFit/>
          </a:bodyPr>
          <a:lstStyle/>
          <a:p>
            <a:r>
              <a:rPr lang="en-US" sz="2400" dirty="0" err="1" smtClean="0">
                <a:solidFill>
                  <a:srgbClr val="0000FF"/>
                </a:solidFill>
                <a:latin typeface="Arial"/>
                <a:ea typeface="Calibri" pitchFamily="1" charset="0"/>
                <a:cs typeface="Arial"/>
              </a:rPr>
              <a:t>F</a:t>
            </a:r>
            <a:r>
              <a:rPr lang="en-US" sz="2400" baseline="-25000" dirty="0" err="1" smtClean="0">
                <a:solidFill>
                  <a:srgbClr val="0000FF"/>
                </a:solidFill>
                <a:latin typeface="Arial"/>
                <a:ea typeface="Calibri" pitchFamily="1" charset="0"/>
                <a:cs typeface="Arial"/>
              </a:rPr>
              <a:t>z</a:t>
            </a:r>
            <a:r>
              <a:rPr lang="en-US" sz="2400" dirty="0" smtClean="0">
                <a:solidFill>
                  <a:srgbClr val="0000FF"/>
                </a:solidFill>
                <a:latin typeface="Arial"/>
                <a:ea typeface="Calibri" pitchFamily="1" charset="0"/>
                <a:cs typeface="Arial"/>
              </a:rPr>
              <a:t> = F</a:t>
            </a:r>
            <a:r>
              <a:rPr lang="en-US" sz="2400" baseline="-25000" dirty="0" smtClean="0">
                <a:solidFill>
                  <a:srgbClr val="0000FF"/>
                </a:solidFill>
                <a:latin typeface="Arial"/>
                <a:ea typeface="Calibri" pitchFamily="1" charset="0"/>
                <a:cs typeface="Arial"/>
              </a:rPr>
              <a:t>100</a:t>
            </a:r>
            <a:r>
              <a:rPr lang="en-US" sz="2400" dirty="0" smtClean="0">
                <a:solidFill>
                  <a:srgbClr val="0000FF"/>
                </a:solidFill>
                <a:latin typeface="Arial"/>
                <a:ea typeface="Calibri" pitchFamily="1" charset="0"/>
                <a:cs typeface="Arial"/>
              </a:rPr>
              <a:t>(z/100)</a:t>
            </a:r>
            <a:r>
              <a:rPr lang="en-US" sz="2400" baseline="30000" dirty="0" smtClean="0">
                <a:solidFill>
                  <a:srgbClr val="0000FF"/>
                </a:solidFill>
                <a:latin typeface="Arial"/>
                <a:ea typeface="Calibri" pitchFamily="1" charset="0"/>
                <a:cs typeface="Arial"/>
              </a:rPr>
              <a:t>-b</a:t>
            </a:r>
            <a:endParaRPr lang="en-US" sz="2400" baseline="30000" dirty="0">
              <a:latin typeface="Arial"/>
              <a:cs typeface="Arial"/>
            </a:endParaRPr>
          </a:p>
        </p:txBody>
      </p:sp>
      <p:sp>
        <p:nvSpPr>
          <p:cNvPr id="9" name="TextBox 8"/>
          <p:cNvSpPr txBox="1"/>
          <p:nvPr/>
        </p:nvSpPr>
        <p:spPr>
          <a:xfrm>
            <a:off x="5215208" y="1430041"/>
            <a:ext cx="3872073" cy="830997"/>
          </a:xfrm>
          <a:prstGeom prst="rect">
            <a:avLst/>
          </a:prstGeom>
          <a:noFill/>
        </p:spPr>
        <p:txBody>
          <a:bodyPr wrap="square" rtlCol="0">
            <a:spAutoFit/>
          </a:bodyPr>
          <a:lstStyle/>
          <a:p>
            <a:r>
              <a:rPr lang="en-US" sz="2400" dirty="0" smtClean="0">
                <a:solidFill>
                  <a:srgbClr val="0000FF"/>
                </a:solidFill>
                <a:latin typeface="Arial"/>
                <a:ea typeface="Calibri" pitchFamily="1" charset="0"/>
                <a:cs typeface="Arial"/>
              </a:rPr>
              <a:t>6</a:t>
            </a:r>
            <a:r>
              <a:rPr lang="en-US" sz="2400" dirty="0" smtClean="0">
                <a:solidFill>
                  <a:srgbClr val="FF0000"/>
                </a:solidFill>
                <a:latin typeface="Arial"/>
                <a:ea typeface="Calibri" pitchFamily="1" charset="0"/>
                <a:cs typeface="Arial"/>
              </a:rPr>
              <a:t>CO</a:t>
            </a:r>
            <a:r>
              <a:rPr lang="en-US" sz="2400" baseline="-25000" dirty="0" smtClean="0">
                <a:solidFill>
                  <a:srgbClr val="FF0000"/>
                </a:solidFill>
                <a:latin typeface="Arial"/>
                <a:ea typeface="Calibri" pitchFamily="1" charset="0"/>
                <a:cs typeface="Arial"/>
              </a:rPr>
              <a:t>2</a:t>
            </a:r>
            <a:r>
              <a:rPr lang="en-US" sz="2400" dirty="0" smtClean="0">
                <a:solidFill>
                  <a:srgbClr val="0000FF"/>
                </a:solidFill>
                <a:latin typeface="Arial"/>
                <a:ea typeface="Calibri" pitchFamily="1" charset="0"/>
                <a:cs typeface="Arial"/>
              </a:rPr>
              <a:t> + 6H</a:t>
            </a:r>
            <a:r>
              <a:rPr lang="en-US" sz="2400" baseline="-25000" dirty="0" smtClean="0">
                <a:solidFill>
                  <a:srgbClr val="0000FF"/>
                </a:solidFill>
                <a:latin typeface="Arial"/>
                <a:ea typeface="Calibri" pitchFamily="1" charset="0"/>
                <a:cs typeface="Arial"/>
              </a:rPr>
              <a:t>2</a:t>
            </a:r>
            <a:r>
              <a:rPr lang="en-US" sz="2400" dirty="0" smtClean="0">
                <a:solidFill>
                  <a:srgbClr val="0000FF"/>
                </a:solidFill>
                <a:latin typeface="Arial"/>
                <a:ea typeface="Calibri" pitchFamily="1" charset="0"/>
                <a:cs typeface="Arial"/>
              </a:rPr>
              <a:t>O</a:t>
            </a:r>
            <a:r>
              <a:rPr lang="en-US" sz="2400" dirty="0" smtClean="0">
                <a:solidFill>
                  <a:srgbClr val="0000FF"/>
                </a:solidFill>
                <a:latin typeface="Arial"/>
                <a:ea typeface="Calibri" pitchFamily="1" charset="0"/>
                <a:cs typeface="Arial"/>
                <a:sym typeface="Wingdings"/>
              </a:rPr>
              <a:t> </a:t>
            </a:r>
          </a:p>
          <a:p>
            <a:r>
              <a:rPr lang="en-US" sz="2400" dirty="0" smtClean="0">
                <a:solidFill>
                  <a:srgbClr val="0000FF"/>
                </a:solidFill>
                <a:latin typeface="Arial"/>
                <a:ea typeface="Calibri" pitchFamily="1" charset="0"/>
                <a:cs typeface="Arial"/>
              </a:rPr>
              <a:t>C</a:t>
            </a:r>
            <a:r>
              <a:rPr lang="en-US" sz="2400" baseline="-25000" dirty="0" smtClean="0">
                <a:solidFill>
                  <a:srgbClr val="0000FF"/>
                </a:solidFill>
                <a:latin typeface="Arial"/>
                <a:ea typeface="Calibri" pitchFamily="1" charset="0"/>
                <a:cs typeface="Arial"/>
              </a:rPr>
              <a:t>6</a:t>
            </a:r>
            <a:r>
              <a:rPr lang="en-US" sz="2400" dirty="0" smtClean="0">
                <a:solidFill>
                  <a:srgbClr val="0000FF"/>
                </a:solidFill>
                <a:latin typeface="Arial"/>
                <a:ea typeface="Calibri" pitchFamily="1" charset="0"/>
                <a:cs typeface="Arial"/>
              </a:rPr>
              <a:t>H</a:t>
            </a:r>
            <a:r>
              <a:rPr lang="en-US" sz="2400" baseline="-25000" dirty="0" smtClean="0">
                <a:solidFill>
                  <a:srgbClr val="0000FF"/>
                </a:solidFill>
                <a:latin typeface="Arial"/>
                <a:ea typeface="Calibri" pitchFamily="1" charset="0"/>
                <a:cs typeface="Arial"/>
              </a:rPr>
              <a:t>12</a:t>
            </a:r>
            <a:r>
              <a:rPr lang="en-US" sz="2400" dirty="0" smtClean="0">
                <a:solidFill>
                  <a:srgbClr val="0000FF"/>
                </a:solidFill>
                <a:latin typeface="Arial"/>
                <a:ea typeface="Calibri" pitchFamily="1" charset="0"/>
                <a:cs typeface="Arial"/>
              </a:rPr>
              <a:t>O</a:t>
            </a:r>
            <a:r>
              <a:rPr lang="en-US" sz="2400" baseline="-25000" dirty="0" smtClean="0">
                <a:solidFill>
                  <a:srgbClr val="0000FF"/>
                </a:solidFill>
                <a:latin typeface="Arial"/>
                <a:ea typeface="Calibri" pitchFamily="1" charset="0"/>
                <a:cs typeface="Arial"/>
              </a:rPr>
              <a:t>6</a:t>
            </a:r>
            <a:r>
              <a:rPr lang="en-US" sz="2400" dirty="0" smtClean="0">
                <a:solidFill>
                  <a:srgbClr val="0000FF"/>
                </a:solidFill>
                <a:latin typeface="Arial"/>
                <a:ea typeface="Calibri" pitchFamily="1" charset="0"/>
                <a:cs typeface="Arial"/>
              </a:rPr>
              <a:t> + 6O</a:t>
            </a:r>
            <a:r>
              <a:rPr lang="en-US" sz="2400" baseline="-25000" dirty="0" smtClean="0">
                <a:solidFill>
                  <a:srgbClr val="0000FF"/>
                </a:solidFill>
                <a:latin typeface="Arial"/>
                <a:ea typeface="Calibri" pitchFamily="1" charset="0"/>
                <a:cs typeface="Arial"/>
              </a:rPr>
              <a:t>2</a:t>
            </a:r>
            <a:r>
              <a:rPr lang="en-US" sz="2400" dirty="0" smtClean="0">
                <a:solidFill>
                  <a:srgbClr val="0000FF"/>
                </a:solidFill>
                <a:latin typeface="Arial"/>
                <a:ea typeface="Calibri" pitchFamily="1" charset="0"/>
                <a:cs typeface="Arial"/>
              </a:rPr>
              <a:t> </a:t>
            </a:r>
            <a:endParaRPr lang="en-US" sz="2400" dirty="0" smtClean="0">
              <a:solidFill>
                <a:srgbClr val="0000FF"/>
              </a:solidFill>
              <a:latin typeface="Arial"/>
              <a:ea typeface="Calibri" pitchFamily="1" charset="0"/>
              <a:cs typeface="Arial"/>
              <a:sym typeface="Wingdings"/>
            </a:endParaRPr>
          </a:p>
        </p:txBody>
      </p:sp>
      <p:pic>
        <p:nvPicPr>
          <p:cNvPr id="11" name="Picture 10"/>
          <p:cNvPicPr>
            <a:picLocks noChangeAspect="1"/>
          </p:cNvPicPr>
          <p:nvPr/>
        </p:nvPicPr>
        <p:blipFill>
          <a:blip r:embed="rId6"/>
          <a:stretch>
            <a:fillRect/>
          </a:stretch>
        </p:blipFill>
        <p:spPr>
          <a:xfrm>
            <a:off x="7565679" y="1224911"/>
            <a:ext cx="1083060" cy="1036127"/>
          </a:xfrm>
          <a:prstGeom prst="rect">
            <a:avLst/>
          </a:prstGeom>
        </p:spPr>
      </p:pic>
    </p:spTree>
    <p:extLst>
      <p:ext uri="{BB962C8B-B14F-4D97-AF65-F5344CB8AC3E}">
        <p14:creationId xmlns:p14="http://schemas.microsoft.com/office/powerpoint/2010/main" val="323079824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0" y="366643"/>
            <a:ext cx="9144000" cy="584776"/>
          </a:xfrm>
          <a:prstGeom prst="rect">
            <a:avLst/>
          </a:prstGeom>
          <a:noFill/>
        </p:spPr>
        <p:txBody>
          <a:bodyPr wrap="square" rtlCol="0">
            <a:spAutoFit/>
          </a:bodyPr>
          <a:lstStyle/>
          <a:p>
            <a:pPr algn="ctr"/>
            <a:r>
              <a:rPr lang="en-US" sz="3200" b="1" dirty="0" smtClean="0">
                <a:solidFill>
                  <a:srgbClr val="0000FF"/>
                </a:solidFill>
                <a:latin typeface="Arial"/>
                <a:cs typeface="Arial"/>
              </a:rPr>
              <a:t>Particle flux: sediment traps</a:t>
            </a:r>
            <a:endParaRPr lang="en-US" sz="3200" b="1" baseline="-25000" dirty="0">
              <a:solidFill>
                <a:srgbClr val="31859C"/>
              </a:solidFill>
              <a:latin typeface="Arial"/>
              <a:cs typeface="Arial"/>
            </a:endParaRPr>
          </a:p>
        </p:txBody>
      </p:sp>
      <p:pic>
        <p:nvPicPr>
          <p:cNvPr id="2" name="Picture 1"/>
          <p:cNvPicPr>
            <a:picLocks noChangeAspect="1"/>
          </p:cNvPicPr>
          <p:nvPr/>
        </p:nvPicPr>
        <p:blipFill>
          <a:blip r:embed="rId3"/>
          <a:stretch>
            <a:fillRect/>
          </a:stretch>
        </p:blipFill>
        <p:spPr>
          <a:xfrm>
            <a:off x="978412" y="951419"/>
            <a:ext cx="7324074" cy="5572083"/>
          </a:xfrm>
          <a:prstGeom prst="rect">
            <a:avLst/>
          </a:prstGeom>
        </p:spPr>
      </p:pic>
    </p:spTree>
    <p:extLst>
      <p:ext uri="{BB962C8B-B14F-4D97-AF65-F5344CB8AC3E}">
        <p14:creationId xmlns:p14="http://schemas.microsoft.com/office/powerpoint/2010/main" val="61986514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38100"/>
            <a:ext cx="9144000" cy="6774220"/>
          </a:xfrm>
          <a:prstGeom prst="rect">
            <a:avLst/>
          </a:prstGeom>
        </p:spPr>
      </p:pic>
    </p:spTree>
    <p:extLst>
      <p:ext uri="{BB962C8B-B14F-4D97-AF65-F5344CB8AC3E}">
        <p14:creationId xmlns:p14="http://schemas.microsoft.com/office/powerpoint/2010/main" val="139243873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134</TotalTime>
  <Words>1916</Words>
  <Application>Microsoft Macintosh PowerPoint</Application>
  <PresentationFormat>On-screen Show (4:3)</PresentationFormat>
  <Paragraphs>181</Paragraphs>
  <Slides>26</Slides>
  <Notes>24</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Cape Town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Fawcett</dc:creator>
  <cp:lastModifiedBy>Sarah Fawcett</cp:lastModifiedBy>
  <cp:revision>53</cp:revision>
  <dcterms:created xsi:type="dcterms:W3CDTF">2017-05-25T15:36:27Z</dcterms:created>
  <dcterms:modified xsi:type="dcterms:W3CDTF">2017-05-25T17:50:55Z</dcterms:modified>
</cp:coreProperties>
</file>

<file path=docProps/thumbnail.jpeg>
</file>